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Stylus BT" pitchFamily="34" charset="0"/>
        <a:ea typeface="+mn-ea"/>
        <a:cs typeface="Arial" pitchFamily="34" charset="0"/>
      </a:defRPr>
    </a:lvl1pPr>
    <a:lvl2pPr marL="457200" algn="l" rtl="0" fontAlgn="base">
      <a:spcBef>
        <a:spcPct val="0"/>
      </a:spcBef>
      <a:spcAft>
        <a:spcPct val="0"/>
      </a:spcAft>
      <a:defRPr sz="3200" kern="1200">
        <a:solidFill>
          <a:schemeClr val="tx1"/>
        </a:solidFill>
        <a:latin typeface="Stylus BT" pitchFamily="34" charset="0"/>
        <a:ea typeface="+mn-ea"/>
        <a:cs typeface="Arial" pitchFamily="34" charset="0"/>
      </a:defRPr>
    </a:lvl2pPr>
    <a:lvl3pPr marL="914400" algn="l" rtl="0" fontAlgn="base">
      <a:spcBef>
        <a:spcPct val="0"/>
      </a:spcBef>
      <a:spcAft>
        <a:spcPct val="0"/>
      </a:spcAft>
      <a:defRPr sz="3200" kern="1200">
        <a:solidFill>
          <a:schemeClr val="tx1"/>
        </a:solidFill>
        <a:latin typeface="Stylus BT" pitchFamily="34" charset="0"/>
        <a:ea typeface="+mn-ea"/>
        <a:cs typeface="Arial" pitchFamily="34" charset="0"/>
      </a:defRPr>
    </a:lvl3pPr>
    <a:lvl4pPr marL="1371600" algn="l" rtl="0" fontAlgn="base">
      <a:spcBef>
        <a:spcPct val="0"/>
      </a:spcBef>
      <a:spcAft>
        <a:spcPct val="0"/>
      </a:spcAft>
      <a:defRPr sz="3200" kern="1200">
        <a:solidFill>
          <a:schemeClr val="tx1"/>
        </a:solidFill>
        <a:latin typeface="Stylus BT" pitchFamily="34" charset="0"/>
        <a:ea typeface="+mn-ea"/>
        <a:cs typeface="Arial" pitchFamily="34" charset="0"/>
      </a:defRPr>
    </a:lvl4pPr>
    <a:lvl5pPr marL="1828800" algn="l" rtl="0" fontAlgn="base">
      <a:spcBef>
        <a:spcPct val="0"/>
      </a:spcBef>
      <a:spcAft>
        <a:spcPct val="0"/>
      </a:spcAft>
      <a:defRPr sz="3200" kern="1200">
        <a:solidFill>
          <a:schemeClr val="tx1"/>
        </a:solidFill>
        <a:latin typeface="Stylus BT" pitchFamily="34" charset="0"/>
        <a:ea typeface="+mn-ea"/>
        <a:cs typeface="Arial" pitchFamily="34" charset="0"/>
      </a:defRPr>
    </a:lvl5pPr>
    <a:lvl6pPr marL="2286000" algn="l" defTabSz="914400" rtl="0" eaLnBrk="1" latinLnBrk="0" hangingPunct="1">
      <a:defRPr sz="3200" kern="1200">
        <a:solidFill>
          <a:schemeClr val="tx1"/>
        </a:solidFill>
        <a:latin typeface="Stylus BT" pitchFamily="34" charset="0"/>
        <a:ea typeface="+mn-ea"/>
        <a:cs typeface="Arial" pitchFamily="34" charset="0"/>
      </a:defRPr>
    </a:lvl6pPr>
    <a:lvl7pPr marL="2743200" algn="l" defTabSz="914400" rtl="0" eaLnBrk="1" latinLnBrk="0" hangingPunct="1">
      <a:defRPr sz="3200" kern="1200">
        <a:solidFill>
          <a:schemeClr val="tx1"/>
        </a:solidFill>
        <a:latin typeface="Stylus BT" pitchFamily="34" charset="0"/>
        <a:ea typeface="+mn-ea"/>
        <a:cs typeface="Arial" pitchFamily="34" charset="0"/>
      </a:defRPr>
    </a:lvl7pPr>
    <a:lvl8pPr marL="3200400" algn="l" defTabSz="914400" rtl="0" eaLnBrk="1" latinLnBrk="0" hangingPunct="1">
      <a:defRPr sz="3200" kern="1200">
        <a:solidFill>
          <a:schemeClr val="tx1"/>
        </a:solidFill>
        <a:latin typeface="Stylus BT" pitchFamily="34" charset="0"/>
        <a:ea typeface="+mn-ea"/>
        <a:cs typeface="Arial" pitchFamily="34" charset="0"/>
      </a:defRPr>
    </a:lvl8pPr>
    <a:lvl9pPr marL="3657600" algn="l" defTabSz="914400" rtl="0" eaLnBrk="1" latinLnBrk="0" hangingPunct="1">
      <a:defRPr sz="3200" kern="1200">
        <a:solidFill>
          <a:schemeClr val="tx1"/>
        </a:solidFill>
        <a:latin typeface="Stylus BT"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660066"/>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8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60ABC0-1971-4D07-BB43-BB4082E78C55}" type="datetimeFigureOut">
              <a:rPr lang="en-US" smtClean="0"/>
              <a:t>9/7/2011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DA4335-EE4B-4B8C-9645-E5ACC78E5AC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can’t be explained by 19</a:t>
            </a:r>
            <a:r>
              <a:rPr lang="en-US" baseline="30000" dirty="0" smtClean="0"/>
              <a:t>th</a:t>
            </a:r>
            <a:r>
              <a:rPr lang="en-US" dirty="0" smtClean="0"/>
              <a:t> century physics.</a:t>
            </a:r>
            <a:endParaRPr lang="en-US" dirty="0"/>
          </a:p>
        </p:txBody>
      </p:sp>
      <p:sp>
        <p:nvSpPr>
          <p:cNvPr id="4" name="Slide Number Placeholder 3"/>
          <p:cNvSpPr>
            <a:spLocks noGrp="1"/>
          </p:cNvSpPr>
          <p:nvPr>
            <p:ph type="sldNum" sz="quarter" idx="10"/>
          </p:nvPr>
        </p:nvSpPr>
        <p:spPr/>
        <p:txBody>
          <a:bodyPr/>
          <a:lstStyle/>
          <a:p>
            <a:fld id="{95DA4335-EE4B-4B8C-9645-E5ACC78E5AC5}"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demonstration with</a:t>
            </a:r>
            <a:r>
              <a:rPr lang="en-US" baseline="0" dirty="0" smtClean="0"/>
              <a:t> gas discharge tubes and spectroscopes after “This is called a </a:t>
            </a:r>
            <a:r>
              <a:rPr lang="en-US" baseline="0" smtClean="0"/>
              <a:t>continuous spectrum”.</a:t>
            </a:r>
            <a:endParaRPr lang="en-US"/>
          </a:p>
        </p:txBody>
      </p:sp>
      <p:sp>
        <p:nvSpPr>
          <p:cNvPr id="4" name="Slide Number Placeholder 3"/>
          <p:cNvSpPr>
            <a:spLocks noGrp="1"/>
          </p:cNvSpPr>
          <p:nvPr>
            <p:ph type="sldNum" sz="quarter" idx="10"/>
          </p:nvPr>
        </p:nvSpPr>
        <p:spPr/>
        <p:txBody>
          <a:bodyPr/>
          <a:lstStyle/>
          <a:p>
            <a:fld id="{95DA4335-EE4B-4B8C-9645-E5ACC78E5AC5}"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80DBB638-FFDA-4096-93F8-B29CBB207BA6}" type="datetimeFigureOut">
              <a:rPr lang="en-US" smtClean="0"/>
              <a:pPr>
                <a:defRPr/>
              </a:pPr>
              <a:t>9/7/2011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6B9361A-57FD-471B-8E3A-649D285692C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1F30724-3F2D-4264-9C8B-6720640E78C6}" type="datetimeFigureOut">
              <a:rPr lang="en-US" smtClean="0"/>
              <a:pPr>
                <a:defRPr/>
              </a:pPr>
              <a:t>9/7/2011</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EBAFBA4-764A-4AEC-B2B4-AF08C138CE6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83CA791-6401-40A7-AE5C-4BE2E3EEACAF}" type="datetimeFigureOut">
              <a:rPr lang="en-US" smtClean="0"/>
              <a:pPr>
                <a:defRPr/>
              </a:pPr>
              <a:t>9/7/2011</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11FB11D-3D70-4900-BA3A-344DFCC9A4A3}"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fld id="{51925488-5F9F-4418-961A-D2DAFA1FA57A}" type="datetimeFigureOut">
              <a:rPr lang="en-US"/>
              <a:pPr>
                <a:defRPr/>
              </a:pPr>
              <a:t>9/7/2011</a:t>
            </a:fld>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pPr>
              <a:defRPr/>
            </a:pPr>
            <a:fld id="{A4E8E08C-5DE2-4446-9E5B-55FF455C1EA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fld id="{9C3D1D4D-1FC1-43E0-8929-0947FD129F43}" type="datetimeFigureOut">
              <a:rPr lang="en-US"/>
              <a:pPr>
                <a:defRPr/>
              </a:pPr>
              <a:t>9/7/2011</a:t>
            </a:fld>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pPr>
              <a:defRPr/>
            </a:pPr>
            <a:fld id="{B95FA9B9-9C38-4CCF-8C88-71D4FDCEAC1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356350"/>
            <a:ext cx="2133600" cy="365125"/>
          </a:xfrm>
        </p:spPr>
        <p:txBody>
          <a:bodyPr/>
          <a:lstStyle>
            <a:lvl1pPr>
              <a:defRPr/>
            </a:lvl1pPr>
          </a:lstStyle>
          <a:p>
            <a:pPr>
              <a:defRPr/>
            </a:pPr>
            <a:fld id="{7F1EA0BB-B7A9-4B33-9A74-1692078C2A45}" type="datetimeFigureOut">
              <a:rPr lang="en-US"/>
              <a:pPr>
                <a:defRPr/>
              </a:pPr>
              <a:t>9/7/2011</a:t>
            </a:fld>
            <a:endParaRPr lang="en-US"/>
          </a:p>
        </p:txBody>
      </p:sp>
      <p:sp>
        <p:nvSpPr>
          <p:cNvPr id="7" name="Footer Placeholder 6"/>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356350"/>
            <a:ext cx="2133600" cy="365125"/>
          </a:xfrm>
        </p:spPr>
        <p:txBody>
          <a:bodyPr/>
          <a:lstStyle>
            <a:lvl1pPr>
              <a:defRPr/>
            </a:lvl1pPr>
          </a:lstStyle>
          <a:p>
            <a:pPr>
              <a:defRPr/>
            </a:pPr>
            <a:fld id="{578ECBE3-FE79-461C-9014-81EA2CBA0C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D41AEE2-81CD-4B6F-A48C-4B297EDAE635}" type="datetimeFigureOut">
              <a:rPr lang="en-US" smtClean="0"/>
              <a:pPr>
                <a:defRPr/>
              </a:pPr>
              <a:t>9/7/2011</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F001FC2-8F3E-4A02-91AA-A734715E0560}"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16BB406A-590E-4435-B3FC-E54375B766CA}" type="datetimeFigureOut">
              <a:rPr lang="en-US" smtClean="0"/>
              <a:pPr>
                <a:defRPr/>
              </a:pPr>
              <a:t>9/7/2011</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AFE572E-ECB1-4650-99F4-ADA08363ED7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06C97B0B-BE09-4D19-AFCB-DAEF2AEE851E}" type="datetimeFigureOut">
              <a:rPr lang="en-US" smtClean="0"/>
              <a:pPr>
                <a:defRPr/>
              </a:pPr>
              <a:t>9/7/2011</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91E3EBE-BD9D-4173-A37C-604C64AB48C3}"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C5397074-F4DB-4B40-91F3-A2D70B867B66}" type="datetimeFigureOut">
              <a:rPr lang="en-US" smtClean="0"/>
              <a:pPr>
                <a:defRPr/>
              </a:pPr>
              <a:t>9/7/2011</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EF45EDD9-8530-4F67-8D19-01F49B81A02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4C0618CE-97EA-492C-8EFF-6DDE65208DD4}" type="datetimeFigureOut">
              <a:rPr lang="en-US" smtClean="0"/>
              <a:pPr>
                <a:defRPr/>
              </a:pPr>
              <a:t>9/7/2011</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C2641F9D-6ACA-4F1E-AA46-67DA6BB15E72}"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F541F9A-649E-4A69-A443-85DD1DD71BD2}" type="datetimeFigureOut">
              <a:rPr lang="en-US" smtClean="0"/>
              <a:pPr>
                <a:defRPr/>
              </a:pPr>
              <a:t>9/7/2011</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76F0CE8-0E8B-49C2-800A-C7900614BA9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90401439-277E-407C-92DF-9D6872131C11}" type="datetimeFigureOut">
              <a:rPr lang="en-US" smtClean="0"/>
              <a:pPr>
                <a:defRPr/>
              </a:pPr>
              <a:t>9/7/2011</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E7AC1FF3-98A3-4019-B758-D3C064B94C2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6917CFE4-F887-4B44-BDD7-B891F0F010B0}" type="datetimeFigureOut">
              <a:rPr lang="en-US" smtClean="0"/>
              <a:pPr>
                <a:defRPr/>
              </a:pPr>
              <a:t>9/7/2011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210DEE7-D1D0-4E7C-8BE0-341865F44E64}"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7183FC6-4313-4620-B619-455CCB3749A4}" type="datetimeFigureOut">
              <a:rPr lang="en-US" smtClean="0"/>
              <a:pPr>
                <a:defRPr/>
              </a:pPr>
              <a:t>9/7/2011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A4D3A84-DA5F-4F80-90D3-8A0F58BD58E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1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762001"/>
            <a:ext cx="7772400" cy="1066800"/>
          </a:xfrm>
        </p:spPr>
        <p:txBody>
          <a:bodyPr>
            <a:normAutofit fontScale="90000"/>
          </a:bodyPr>
          <a:lstStyle/>
          <a:p>
            <a:r>
              <a:rPr lang="en-US" b="1" dirty="0" smtClean="0">
                <a:latin typeface="Stylus BT" pitchFamily="34" charset="0"/>
              </a:rPr>
              <a:t>THE BOHR ATOMIC THEORY</a:t>
            </a:r>
          </a:p>
        </p:txBody>
      </p:sp>
      <p:sp>
        <p:nvSpPr>
          <p:cNvPr id="3" name="Subtitle 2"/>
          <p:cNvSpPr>
            <a:spLocks noGrp="1"/>
          </p:cNvSpPr>
          <p:nvPr>
            <p:ph type="subTitle" idx="1"/>
          </p:nvPr>
        </p:nvSpPr>
        <p:spPr>
          <a:xfrm>
            <a:off x="1295400" y="2286000"/>
            <a:ext cx="6400800" cy="3886200"/>
          </a:xfrm>
        </p:spPr>
        <p:txBody>
          <a:bodyPr/>
          <a:lstStyle/>
          <a:p>
            <a:pPr algn="ctr"/>
            <a:r>
              <a:rPr lang="en-US" sz="2400" b="1" u="sng" dirty="0" smtClean="0">
                <a:solidFill>
                  <a:schemeClr val="tx1"/>
                </a:solidFill>
                <a:latin typeface="Stylus BT" pitchFamily="34" charset="0"/>
              </a:rPr>
              <a:t>The Rutherford Model</a:t>
            </a:r>
            <a:endParaRPr lang="en-US" sz="2400" b="1" dirty="0" smtClean="0">
              <a:solidFill>
                <a:schemeClr val="tx1"/>
              </a:solidFill>
              <a:latin typeface="Stylus BT" pitchFamily="34" charset="0"/>
            </a:endParaRPr>
          </a:p>
          <a:p>
            <a:pPr algn="ctr"/>
            <a:r>
              <a:rPr lang="en-US" sz="2400" dirty="0" smtClean="0">
                <a:solidFill>
                  <a:schemeClr val="tx1"/>
                </a:solidFill>
                <a:latin typeface="Stylus BT" pitchFamily="34" charset="0"/>
              </a:rPr>
              <a:t>Known as the “nuclear model”.</a:t>
            </a:r>
          </a:p>
          <a:p>
            <a:pPr algn="l"/>
            <a:endParaRPr lang="en-US" sz="2400" dirty="0" smtClean="0">
              <a:solidFill>
                <a:schemeClr val="tx1"/>
              </a:solidFill>
              <a:latin typeface="Stylus BT" pitchFamily="34" charset="0"/>
            </a:endParaRPr>
          </a:p>
        </p:txBody>
      </p:sp>
      <p:pic>
        <p:nvPicPr>
          <p:cNvPr id="13316" name="Picture 4" descr="C:\Users\June and Bill\Desktop\ruth.bmp"/>
          <p:cNvPicPr>
            <a:picLocks noChangeAspect="1" noChangeArrowheads="1"/>
          </p:cNvPicPr>
          <p:nvPr/>
        </p:nvPicPr>
        <p:blipFill>
          <a:blip r:embed="rId2"/>
          <a:srcRect/>
          <a:stretch>
            <a:fillRect/>
          </a:stretch>
        </p:blipFill>
        <p:spPr bwMode="auto">
          <a:xfrm>
            <a:off x="3200400" y="3276600"/>
            <a:ext cx="2590800" cy="25542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sz="3200" dirty="0" smtClean="0">
                <a:latin typeface="Stylus BT" pitchFamily="34" charset="0"/>
              </a:rPr>
              <a:t>The nucleus has positively charged particles, which should </a:t>
            </a:r>
          </a:p>
          <a:p>
            <a:pPr>
              <a:lnSpc>
                <a:spcPct val="90000"/>
              </a:lnSpc>
              <a:spcAft>
                <a:spcPts val="600"/>
              </a:spcAft>
              <a:buFont typeface="Arial" pitchFamily="34" charset="0"/>
              <a:buNone/>
            </a:pPr>
            <a:r>
              <a:rPr lang="en-US" sz="3200" dirty="0" smtClean="0">
                <a:solidFill>
                  <a:srgbClr val="77933C"/>
                </a:solidFill>
                <a:latin typeface="Stylus BT" pitchFamily="34" charset="0"/>
              </a:rPr>
              <a:t>				</a:t>
            </a:r>
            <a:r>
              <a:rPr lang="en-US" sz="3600" b="1" u="sng" dirty="0" smtClean="0">
                <a:solidFill>
                  <a:srgbClr val="996600"/>
                </a:solidFill>
                <a:latin typeface="Stylus BT" pitchFamily="34" charset="0"/>
              </a:rPr>
              <a:t>repel </a:t>
            </a:r>
            <a:r>
              <a:rPr lang="en-US" sz="3600" u="sng" dirty="0" smtClean="0">
                <a:solidFill>
                  <a:srgbClr val="996600"/>
                </a:solidFill>
                <a:latin typeface="Stylus BT" pitchFamily="34" charset="0"/>
              </a:rPr>
              <a:t>each other</a:t>
            </a:r>
            <a:r>
              <a:rPr lang="en-US" sz="3200" dirty="0" smtClean="0">
                <a:latin typeface="Stylus BT" pitchFamily="34" charset="0"/>
              </a:rPr>
              <a:t>.</a:t>
            </a:r>
          </a:p>
          <a:p>
            <a:pPr>
              <a:lnSpc>
                <a:spcPct val="90000"/>
              </a:lnSpc>
            </a:pPr>
            <a:r>
              <a:rPr lang="en-US" sz="3200" dirty="0" smtClean="0">
                <a:latin typeface="Stylus BT" pitchFamily="34" charset="0"/>
              </a:rPr>
              <a:t>The total mass of the atom cannot be accounted for.</a:t>
            </a:r>
          </a:p>
          <a:p>
            <a:pPr>
              <a:lnSpc>
                <a:spcPct val="90000"/>
              </a:lnSpc>
            </a:pPr>
            <a:r>
              <a:rPr lang="en-US" sz="3200" dirty="0" smtClean="0">
                <a:latin typeface="Stylus BT" pitchFamily="34" charset="0"/>
              </a:rPr>
              <a:t>These can be explained by the subsequent discovery of neutrons.</a:t>
            </a:r>
          </a:p>
          <a:p>
            <a:pPr>
              <a:lnSpc>
                <a:spcPct val="90000"/>
              </a:lnSpc>
            </a:pPr>
            <a:endParaRPr lang="en-US" dirty="0" smtClean="0"/>
          </a:p>
        </p:txBody>
      </p:sp>
      <p:sp>
        <p:nvSpPr>
          <p:cNvPr id="14337" name="Title 1"/>
          <p:cNvSpPr>
            <a:spLocks noGrp="1"/>
          </p:cNvSpPr>
          <p:nvPr>
            <p:ph type="title"/>
          </p:nvPr>
        </p:nvSpPr>
        <p:spPr/>
        <p:txBody>
          <a:bodyPr/>
          <a:lstStyle/>
          <a:p>
            <a:r>
              <a:rPr lang="en-US" dirty="0" smtClean="0">
                <a:latin typeface="Stylus BT" pitchFamily="34" charset="0"/>
              </a:rPr>
              <a:t>Problems: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1027"/>
          <p:cNvSpPr>
            <a:spLocks noGrp="1"/>
          </p:cNvSpPr>
          <p:nvPr>
            <p:ph idx="1"/>
          </p:nvPr>
        </p:nvSpPr>
        <p:spPr>
          <a:xfrm>
            <a:off x="457200" y="1295400"/>
            <a:ext cx="8229600" cy="4830763"/>
          </a:xfrm>
        </p:spPr>
        <p:txBody>
          <a:bodyPr>
            <a:normAutofit/>
          </a:bodyPr>
          <a:lstStyle/>
          <a:p>
            <a:r>
              <a:rPr lang="en-US" sz="2800" dirty="0" smtClean="0">
                <a:latin typeface="Stylus BT" pitchFamily="34" charset="0"/>
              </a:rPr>
              <a:t>The electron is a charged particle:  when charged particles move around a central body, they give off radiation, a form of energy.</a:t>
            </a:r>
          </a:p>
          <a:p>
            <a:r>
              <a:rPr lang="en-US" sz="2800" dirty="0" smtClean="0">
                <a:latin typeface="Stylus BT" pitchFamily="34" charset="0"/>
              </a:rPr>
              <a:t>For the atom, this means that electrons in motion around the nucleus are constantly </a:t>
            </a:r>
          </a:p>
          <a:p>
            <a:pPr>
              <a:buFont typeface="Arial" pitchFamily="34" charset="0"/>
              <a:buNone/>
            </a:pPr>
            <a:r>
              <a:rPr lang="en-CA" dirty="0" smtClean="0">
                <a:latin typeface="Stylus BT" pitchFamily="34" charset="0"/>
              </a:rPr>
              <a:t>				</a:t>
            </a:r>
            <a:r>
              <a:rPr lang="en-CA" sz="3600" b="1" u="sng" dirty="0" smtClean="0">
                <a:solidFill>
                  <a:srgbClr val="990033"/>
                </a:solidFill>
                <a:latin typeface="Stylus BT" pitchFamily="34" charset="0"/>
              </a:rPr>
              <a:t>losing energy</a:t>
            </a:r>
            <a:endParaRPr lang="en-CA" sz="3600" dirty="0" smtClean="0">
              <a:latin typeface="Stylus BT" pitchFamily="34" charset="0"/>
            </a:endParaRPr>
          </a:p>
          <a:p>
            <a:pPr>
              <a:buFont typeface="Arial" pitchFamily="34" charset="0"/>
              <a:buNone/>
            </a:pPr>
            <a:r>
              <a:rPr lang="en-CA" dirty="0" smtClean="0">
                <a:latin typeface="Stylus BT" pitchFamily="34" charset="0"/>
              </a:rPr>
              <a:t>	</a:t>
            </a:r>
            <a:r>
              <a:rPr lang="en-CA" sz="2800" dirty="0" smtClean="0">
                <a:latin typeface="Stylus BT" pitchFamily="34" charset="0"/>
              </a:rPr>
              <a:t>and can’t stay in orbit.  They </a:t>
            </a:r>
            <a:r>
              <a:rPr lang="en-CA" sz="2800" u="sng" dirty="0" smtClean="0">
                <a:latin typeface="Stylus BT" pitchFamily="34" charset="0"/>
              </a:rPr>
              <a:t>should</a:t>
            </a:r>
            <a:r>
              <a:rPr lang="en-CA" sz="2800" dirty="0" smtClean="0">
                <a:latin typeface="Stylus BT" pitchFamily="34" charset="0"/>
              </a:rPr>
              <a:t> spiral into the nucleus and explode.</a:t>
            </a:r>
            <a:endParaRPr lang="en-CA" sz="2800" u="sng" dirty="0" smtClean="0">
              <a:latin typeface="Stylus BT" pitchFamily="34" charset="0"/>
            </a:endParaRPr>
          </a:p>
        </p:txBody>
      </p:sp>
      <p:sp>
        <p:nvSpPr>
          <p:cNvPr id="15362" name="Rectangle 1026"/>
          <p:cNvSpPr>
            <a:spLocks noGrp="1"/>
          </p:cNvSpPr>
          <p:nvPr>
            <p:ph type="title"/>
          </p:nvPr>
        </p:nvSpPr>
        <p:spPr>
          <a:xfrm>
            <a:off x="457200" y="274638"/>
            <a:ext cx="8229600" cy="1020762"/>
          </a:xfrm>
        </p:spPr>
        <p:txBody>
          <a:bodyPr/>
          <a:lstStyle/>
          <a:p>
            <a:r>
              <a:rPr lang="en-CA" dirty="0" smtClean="0">
                <a:latin typeface="Stylus BT" pitchFamily="34" charset="0"/>
              </a:rPr>
              <a:t>Biggest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rbrake.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arbrake.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rbrake.wav" builtIn="1"/>
                                        </p:tgtEl>
                                      </p:cMediaNode>
                                    </p:audio>
                                  </p:sub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1" nodeType="clickEffect">
                                  <p:stCondLst>
                                    <p:cond delay="0"/>
                                  </p:stCondLst>
                                  <p:childTnLst>
                                    <p:set>
                                      <p:cBhvr>
                                        <p:cTn id="30" dur="1" fill="hold">
                                          <p:stCondLst>
                                            <p:cond delay="0"/>
                                          </p:stCondLst>
                                        </p:cTn>
                                        <p:tgtEl>
                                          <p:spTgt spid="15363">
                                            <p:txEl>
                                              <p:pRg st="0" end="0"/>
                                            </p:txEl>
                                          </p:spTgt>
                                        </p:tgtEl>
                                        <p:attrNameLst>
                                          <p:attrName>style.visibility</p:attrName>
                                        </p:attrNameLst>
                                      </p:cBhvr>
                                      <p:to>
                                        <p:strVal val="visible"/>
                                      </p:to>
                                    </p:set>
                                    <p:anim calcmode="lin" valueType="num">
                                      <p:cBhvr>
                                        <p:cTn id="31" dur="500" fill="hold"/>
                                        <p:tgtEl>
                                          <p:spTgt spid="1536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536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536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1" nodeType="clickEffect">
                                  <p:stCondLst>
                                    <p:cond delay="0"/>
                                  </p:stCondLst>
                                  <p:childTnLst>
                                    <p:set>
                                      <p:cBhvr>
                                        <p:cTn id="38" dur="1" fill="hold">
                                          <p:stCondLst>
                                            <p:cond delay="0"/>
                                          </p:stCondLst>
                                        </p:cTn>
                                        <p:tgtEl>
                                          <p:spTgt spid="15363">
                                            <p:txEl>
                                              <p:pRg st="1" end="1"/>
                                            </p:txEl>
                                          </p:spTgt>
                                        </p:tgtEl>
                                        <p:attrNameLst>
                                          <p:attrName>style.visibility</p:attrName>
                                        </p:attrNameLst>
                                      </p:cBhvr>
                                      <p:to>
                                        <p:strVal val="visible"/>
                                      </p:to>
                                    </p:set>
                                    <p:anim calcmode="lin" valueType="num">
                                      <p:cBhvr>
                                        <p:cTn id="39" dur="500" fill="hold"/>
                                        <p:tgtEl>
                                          <p:spTgt spid="1536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536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536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1" nodeType="clickEffect">
                                  <p:stCondLst>
                                    <p:cond delay="0"/>
                                  </p:stCondLst>
                                  <p:childTnLst>
                                    <p:set>
                                      <p:cBhvr>
                                        <p:cTn id="46" dur="1" fill="hold">
                                          <p:stCondLst>
                                            <p:cond delay="0"/>
                                          </p:stCondLst>
                                        </p:cTn>
                                        <p:tgtEl>
                                          <p:spTgt spid="15363">
                                            <p:txEl>
                                              <p:pRg st="2" end="2"/>
                                            </p:txEl>
                                          </p:spTgt>
                                        </p:tgtEl>
                                        <p:attrNameLst>
                                          <p:attrName>style.visibility</p:attrName>
                                        </p:attrNameLst>
                                      </p:cBhvr>
                                      <p:to>
                                        <p:strVal val="visible"/>
                                      </p:to>
                                    </p:set>
                                    <p:anim calcmode="lin" valueType="num">
                                      <p:cBhvr>
                                        <p:cTn id="47" dur="500" fill="hold"/>
                                        <p:tgtEl>
                                          <p:spTgt spid="1536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1536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1536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1" nodeType="clickEffect">
                                  <p:stCondLst>
                                    <p:cond delay="0"/>
                                  </p:stCondLst>
                                  <p:childTnLst>
                                    <p:set>
                                      <p:cBhvr>
                                        <p:cTn id="54" dur="1" fill="hold">
                                          <p:stCondLst>
                                            <p:cond delay="0"/>
                                          </p:stCondLst>
                                        </p:cTn>
                                        <p:tgtEl>
                                          <p:spTgt spid="15363">
                                            <p:txEl>
                                              <p:pRg st="3" end="3"/>
                                            </p:txEl>
                                          </p:spTgt>
                                        </p:tgtEl>
                                        <p:attrNameLst>
                                          <p:attrName>style.visibility</p:attrName>
                                        </p:attrNameLst>
                                      </p:cBhvr>
                                      <p:to>
                                        <p:strVal val="visible"/>
                                      </p:to>
                                    </p:set>
                                    <p:anim calcmode="lin" valueType="num">
                                      <p:cBhvr>
                                        <p:cTn id="55" dur="500" fill="hold"/>
                                        <p:tgtEl>
                                          <p:spTgt spid="1536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1536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1536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P spid="15363" grpI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92" name="Rectangle 1032"/>
          <p:cNvSpPr>
            <a:spLocks noGrp="1"/>
          </p:cNvSpPr>
          <p:nvPr>
            <p:ph type="title"/>
          </p:nvPr>
        </p:nvSpPr>
        <p:spPr>
          <a:xfrm>
            <a:off x="609600" y="838200"/>
            <a:ext cx="8229600" cy="1143000"/>
          </a:xfrm>
        </p:spPr>
        <p:txBody>
          <a:bodyPr>
            <a:normAutofit fontScale="90000"/>
          </a:bodyPr>
          <a:lstStyle/>
          <a:p>
            <a:pPr algn="l"/>
            <a:r>
              <a:rPr lang="en-CA" sz="3200" dirty="0" smtClean="0">
                <a:solidFill>
                  <a:schemeClr val="tx1"/>
                </a:solidFill>
                <a:effectLst/>
                <a:latin typeface="Stylus BT" pitchFamily="34" charset="0"/>
              </a:rPr>
              <a:t>Scientists investigated this atomic radiation to find an explanation.  They expected to find that atoms give off radiation at every wavelength, to show up as a rainbow.</a:t>
            </a:r>
          </a:p>
        </p:txBody>
      </p:sp>
      <p:pic>
        <p:nvPicPr>
          <p:cNvPr id="16395" name="Picture 1035" descr="C:\Users\June and Bill\Desktop\spectrum.jpg"/>
          <p:cNvPicPr>
            <a:picLocks noGrp="1" noChangeAspect="1" noChangeArrowheads="1"/>
          </p:cNvPicPr>
          <p:nvPr>
            <p:ph sz="half" idx="1"/>
          </p:nvPr>
        </p:nvPicPr>
        <p:blipFill>
          <a:blip r:embed="rId4"/>
          <a:srcRect/>
          <a:stretch>
            <a:fillRect/>
          </a:stretch>
        </p:blipFill>
        <p:spPr>
          <a:xfrm>
            <a:off x="381000" y="2514600"/>
            <a:ext cx="8229600" cy="1493838"/>
          </a:xfrm>
        </p:spPr>
      </p:pic>
      <p:sp>
        <p:nvSpPr>
          <p:cNvPr id="16391" name="Rectangle 1031"/>
          <p:cNvSpPr>
            <a:spLocks noGrp="1"/>
          </p:cNvSpPr>
          <p:nvPr>
            <p:ph type="body" sz="half" idx="2"/>
          </p:nvPr>
        </p:nvSpPr>
        <p:spPr>
          <a:xfrm>
            <a:off x="457200" y="4114800"/>
            <a:ext cx="8229600" cy="2011363"/>
          </a:xfrm>
        </p:spPr>
        <p:txBody>
          <a:bodyPr>
            <a:normAutofit/>
          </a:bodyPr>
          <a:lstStyle/>
          <a:p>
            <a:pPr>
              <a:lnSpc>
                <a:spcPct val="90000"/>
              </a:lnSpc>
              <a:buFont typeface="Arial" pitchFamily="34" charset="0"/>
              <a:buNone/>
            </a:pPr>
            <a:r>
              <a:rPr lang="en-CA" sz="2400" dirty="0" smtClean="0"/>
              <a:t>	</a:t>
            </a:r>
            <a:r>
              <a:rPr lang="en-CA" b="1" dirty="0" smtClean="0">
                <a:latin typeface="Stylus BT" pitchFamily="34" charset="0"/>
              </a:rPr>
              <a:t>This is called a </a:t>
            </a:r>
            <a:r>
              <a:rPr lang="en-CA" b="1" u="sng" dirty="0" smtClean="0">
                <a:solidFill>
                  <a:srgbClr val="660066"/>
                </a:solidFill>
                <a:latin typeface="Stylus BT" pitchFamily="34" charset="0"/>
              </a:rPr>
              <a:t>continuous spectrum</a:t>
            </a:r>
            <a:r>
              <a:rPr lang="en-CA" b="1" dirty="0" smtClean="0">
                <a:latin typeface="Stylus BT" pitchFamily="34" charset="0"/>
              </a:rPr>
              <a:t>.</a:t>
            </a:r>
          </a:p>
          <a:p>
            <a:pPr>
              <a:lnSpc>
                <a:spcPct val="90000"/>
              </a:lnSpc>
              <a:buFont typeface="Arial" pitchFamily="34" charset="0"/>
              <a:buNone/>
            </a:pPr>
            <a:endParaRPr lang="en-CA" sz="2000" b="1" dirty="0" smtClean="0">
              <a:latin typeface="Stylus BT" pitchFamily="34" charset="0"/>
            </a:endParaRPr>
          </a:p>
          <a:p>
            <a:pPr>
              <a:lnSpc>
                <a:spcPct val="90000"/>
              </a:lnSpc>
              <a:buFont typeface="Arial" pitchFamily="34" charset="0"/>
              <a:buNone/>
            </a:pPr>
            <a:r>
              <a:rPr lang="en-CA" b="1" dirty="0" smtClean="0">
                <a:latin typeface="Stylus BT" pitchFamily="34" charset="0"/>
              </a:rPr>
              <a:t>	Instead, they found that each element has its own </a:t>
            </a:r>
            <a:r>
              <a:rPr lang="en-CA" b="1" u="sng" dirty="0" smtClean="0">
                <a:solidFill>
                  <a:srgbClr val="660066"/>
                </a:solidFill>
                <a:latin typeface="Stylus BT" pitchFamily="34" charset="0"/>
              </a:rPr>
              <a:t>line spectrum</a:t>
            </a:r>
            <a:r>
              <a:rPr lang="en-CA" b="1" dirty="0" smtClean="0">
                <a:latin typeface="Stylus BT" pitchFamily="34" charset="0"/>
              </a:rPr>
              <a:t>.</a:t>
            </a:r>
            <a:endParaRPr lang="en-CA" b="1" dirty="0" smtClean="0">
              <a:latin typeface="Stylus B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 calcmode="lin" valueType="num">
                                      <p:cBhvr additive="base">
                                        <p:cTn id="7" dur="500" fill="hold"/>
                                        <p:tgtEl>
                                          <p:spTgt spid="163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91">
                                            <p:txEl>
                                              <p:pRg st="2" end="2"/>
                                            </p:txEl>
                                          </p:spTgt>
                                        </p:tgtEl>
                                        <p:attrNameLst>
                                          <p:attrName>style.visibility</p:attrName>
                                        </p:attrNameLst>
                                      </p:cBhvr>
                                      <p:to>
                                        <p:strVal val="visible"/>
                                      </p:to>
                                    </p:set>
                                    <p:anim calcmode="lin" valueType="num">
                                      <p:cBhvr additive="base">
                                        <p:cTn id="13" dur="500" fill="hold"/>
                                        <p:tgtEl>
                                          <p:spTgt spid="163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026"/>
          <p:cNvSpPr>
            <a:spLocks noGrp="1"/>
          </p:cNvSpPr>
          <p:nvPr>
            <p:ph type="title"/>
          </p:nvPr>
        </p:nvSpPr>
        <p:spPr/>
        <p:txBody>
          <a:bodyPr/>
          <a:lstStyle/>
          <a:p>
            <a:r>
              <a:rPr lang="en-CA" smtClean="0"/>
              <a:t>The Bohr Model of the Atom</a:t>
            </a:r>
          </a:p>
        </p:txBody>
      </p:sp>
      <p:pic>
        <p:nvPicPr>
          <p:cNvPr id="20486" name="Picture 1030" descr="C:\Users\June and Bill\Desktop\bohr.jpg"/>
          <p:cNvPicPr>
            <a:picLocks noGrp="1" noChangeAspect="1" noChangeArrowheads="1"/>
          </p:cNvPicPr>
          <p:nvPr>
            <p:ph type="clipArt" sz="half" idx="1"/>
          </p:nvPr>
        </p:nvPicPr>
        <p:blipFill>
          <a:blip r:embed="rId2"/>
          <a:srcRect/>
          <a:stretch>
            <a:fillRect/>
          </a:stretch>
        </p:blipFill>
        <p:spPr>
          <a:xfrm>
            <a:off x="533400" y="1981200"/>
            <a:ext cx="3581400" cy="2457450"/>
          </a:xfrm>
        </p:spPr>
      </p:pic>
      <p:sp>
        <p:nvSpPr>
          <p:cNvPr id="20483" name="Rectangle 1027"/>
          <p:cNvSpPr>
            <a:spLocks noGrp="1"/>
          </p:cNvSpPr>
          <p:nvPr>
            <p:ph type="body" sz="half" idx="2"/>
          </p:nvPr>
        </p:nvSpPr>
        <p:spPr>
          <a:xfrm>
            <a:off x="4267200" y="1600200"/>
            <a:ext cx="4419600" cy="4525963"/>
          </a:xfrm>
        </p:spPr>
        <p:txBody>
          <a:bodyPr>
            <a:normAutofit fontScale="92500" lnSpcReduction="10000"/>
          </a:bodyPr>
          <a:lstStyle/>
          <a:p>
            <a:pPr>
              <a:lnSpc>
                <a:spcPct val="90000"/>
              </a:lnSpc>
            </a:pPr>
            <a:r>
              <a:rPr lang="en-CA" sz="2800" dirty="0" smtClean="0"/>
              <a:t>The electrons only move in specific circular orbits.</a:t>
            </a:r>
          </a:p>
          <a:p>
            <a:pPr>
              <a:lnSpc>
                <a:spcPct val="90000"/>
              </a:lnSpc>
            </a:pPr>
            <a:r>
              <a:rPr lang="en-CA" sz="2800" dirty="0" smtClean="0"/>
              <a:t>While in these orbits, electrons do not emit energy.</a:t>
            </a:r>
          </a:p>
          <a:p>
            <a:pPr>
              <a:lnSpc>
                <a:spcPct val="90000"/>
              </a:lnSpc>
            </a:pPr>
            <a:r>
              <a:rPr lang="en-CA" sz="2800" dirty="0" smtClean="0"/>
              <a:t>When an electron changes orbits, it emits or absorbs a specific amount of energy (</a:t>
            </a:r>
            <a:r>
              <a:rPr lang="en-CA" sz="2800" dirty="0" smtClean="0">
                <a:solidFill>
                  <a:srgbClr val="990033"/>
                </a:solidFill>
              </a:rPr>
              <a:t>photon</a:t>
            </a:r>
            <a:r>
              <a:rPr lang="en-CA" sz="2800" dirty="0" smtClean="0"/>
              <a:t>) equal to the energy difference between orbits.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026"/>
          <p:cNvSpPr>
            <a:spLocks noGrp="1"/>
          </p:cNvSpPr>
          <p:nvPr>
            <p:ph type="title"/>
          </p:nvPr>
        </p:nvSpPr>
        <p:spPr>
          <a:xfrm>
            <a:off x="457200" y="274638"/>
            <a:ext cx="8229600" cy="182562"/>
          </a:xfrm>
        </p:spPr>
        <p:txBody>
          <a:bodyPr>
            <a:normAutofit fontScale="90000"/>
          </a:bodyPr>
          <a:lstStyle/>
          <a:p>
            <a:endParaRPr lang="en-CA" smtClean="0"/>
          </a:p>
        </p:txBody>
      </p:sp>
      <p:pic>
        <p:nvPicPr>
          <p:cNvPr id="22534" name="Picture 1030" descr="C:\Users\June and Bill\Desktop\bohr 2.jpg"/>
          <p:cNvPicPr>
            <a:picLocks noGrp="1" noChangeAspect="1" noChangeArrowheads="1"/>
          </p:cNvPicPr>
          <p:nvPr>
            <p:ph sz="quarter" idx="1"/>
          </p:nvPr>
        </p:nvPicPr>
        <p:blipFill>
          <a:blip r:embed="rId3"/>
          <a:srcRect/>
          <a:stretch>
            <a:fillRect/>
          </a:stretch>
        </p:blipFill>
        <p:spPr>
          <a:xfrm>
            <a:off x="457200" y="609600"/>
            <a:ext cx="4038600" cy="3176588"/>
          </a:xfrm>
        </p:spPr>
      </p:pic>
      <p:pic>
        <p:nvPicPr>
          <p:cNvPr id="22537" name="Picture 1033" descr="C:\Users\June and Bill\Desktop\hydrogen.jpg"/>
          <p:cNvPicPr>
            <a:picLocks noGrp="1" noChangeAspect="1" noChangeArrowheads="1"/>
          </p:cNvPicPr>
          <p:nvPr>
            <p:ph sz="quarter" idx="2"/>
          </p:nvPr>
        </p:nvPicPr>
        <p:blipFill>
          <a:blip r:embed="rId4"/>
          <a:stretch>
            <a:fillRect/>
          </a:stretch>
        </p:blipFill>
        <p:spPr>
          <a:xfrm>
            <a:off x="4886325" y="2050256"/>
            <a:ext cx="3562350" cy="1285875"/>
          </a:xfrm>
        </p:spPr>
      </p:pic>
      <p:sp>
        <p:nvSpPr>
          <p:cNvPr id="22532" name="Rectangle 1028"/>
          <p:cNvSpPr>
            <a:spLocks noGrp="1"/>
          </p:cNvSpPr>
          <p:nvPr>
            <p:ph type="body" sz="half" idx="3"/>
          </p:nvPr>
        </p:nvSpPr>
        <p:spPr/>
        <p:txBody>
          <a:bodyPr/>
          <a:lstStyle/>
          <a:p>
            <a:pPr>
              <a:lnSpc>
                <a:spcPct val="90000"/>
              </a:lnSpc>
              <a:buFont typeface="Arial" pitchFamily="34" charset="0"/>
              <a:buNone/>
            </a:pPr>
            <a:r>
              <a:rPr lang="en-CA" sz="2800" smtClean="0"/>
              <a:t>	</a:t>
            </a:r>
            <a:r>
              <a:rPr lang="en-CA" sz="2800" smtClean="0">
                <a:latin typeface="Stylus BT" pitchFamily="34" charset="0"/>
              </a:rPr>
              <a:t>Each line of colour corresponds to an electron moving from a specific higher orbit to a specific lower orbit.</a:t>
            </a:r>
          </a:p>
          <a:p>
            <a:pPr>
              <a:lnSpc>
                <a:spcPct val="90000"/>
              </a:lnSpc>
              <a:buFont typeface="Arial" pitchFamily="34" charset="0"/>
              <a:buNone/>
            </a:pPr>
            <a:r>
              <a:rPr lang="en-CA" sz="2800" smtClean="0">
                <a:latin typeface="Stylus BT" pitchFamily="34" charset="0"/>
              </a:rPr>
              <a:t>	E.g.  Red light is emitted when electrons move from the 3</a:t>
            </a:r>
            <a:r>
              <a:rPr lang="en-CA" sz="2800" baseline="30000" smtClean="0">
                <a:latin typeface="Stylus BT" pitchFamily="34" charset="0"/>
              </a:rPr>
              <a:t>rd</a:t>
            </a:r>
            <a:r>
              <a:rPr lang="en-CA" sz="2800" smtClean="0">
                <a:latin typeface="Stylus BT" pitchFamily="34" charset="0"/>
              </a:rPr>
              <a:t> to the 2</a:t>
            </a:r>
            <a:r>
              <a:rPr lang="en-CA" sz="2800" baseline="30000" smtClean="0">
                <a:latin typeface="Stylus BT" pitchFamily="34" charset="0"/>
              </a:rPr>
              <a:t>nd</a:t>
            </a:r>
            <a:r>
              <a:rPr lang="en-CA" sz="2800" smtClean="0">
                <a:latin typeface="Stylus BT" pitchFamily="34" charset="0"/>
              </a:rPr>
              <a:t> orbit.</a:t>
            </a:r>
            <a:endParaRPr lang="en-CA"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25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2532">
                                            <p:txEl>
                                              <p:pRg st="0" end="0"/>
                                            </p:txEl>
                                          </p:spTgt>
                                        </p:tgtEl>
                                        <p:attrNameLst>
                                          <p:attrName>style.visibility</p:attrName>
                                        </p:attrNameLst>
                                      </p:cBhvr>
                                      <p:to>
                                        <p:strVal val="visible"/>
                                      </p:to>
                                    </p:set>
                                    <p:anim calcmode="lin" valueType="num">
                                      <p:cBhvr additive="base">
                                        <p:cTn id="11" dur="500" fill="hold"/>
                                        <p:tgtEl>
                                          <p:spTgt spid="22532">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builtIn="1"/>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2532">
                                            <p:txEl>
                                              <p:pRg st="1" end="1"/>
                                            </p:txEl>
                                          </p:spTgt>
                                        </p:tgtEl>
                                        <p:attrNameLst>
                                          <p:attrName>style.visibility</p:attrName>
                                        </p:attrNameLst>
                                      </p:cBhvr>
                                      <p:to>
                                        <p:strVal val="visible"/>
                                      </p:to>
                                    </p:set>
                                    <p:anim calcmode="lin" valueType="num">
                                      <p:cBhvr additive="base">
                                        <p:cTn id="17" dur="500" fill="hold"/>
                                        <p:tgtEl>
                                          <p:spTgt spid="22532">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3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model only worked for the hydrogen atom and its spectrum.</a:t>
            </a:r>
          </a:p>
          <a:p>
            <a:r>
              <a:rPr lang="en-US" dirty="0" smtClean="0"/>
              <a:t>Bohr attempted to solve problems with the Rutherford model as well as explain the line spectrum for hydrogen.  You are expected to explain how experimental work by Rutherford and Bohr contributed to the solar system model of the atom.  Refer to text, p.174-179.</a:t>
            </a:r>
            <a:br>
              <a:rPr lang="en-US" dirty="0" smtClean="0"/>
            </a:br>
            <a:r>
              <a:rPr lang="en-US" dirty="0" smtClean="0"/>
              <a:t>Homework:  p.180 #1, 2, 9</a:t>
            </a:r>
            <a:br>
              <a:rPr lang="en-US" dirty="0" smtClean="0"/>
            </a:br>
            <a:r>
              <a:rPr lang="en-US" dirty="0" smtClean="0"/>
              <a:t>                   Read p.169-172</a:t>
            </a:r>
            <a:endParaRPr lang="en-US" dirty="0"/>
          </a:p>
        </p:txBody>
      </p:sp>
      <p:sp>
        <p:nvSpPr>
          <p:cNvPr id="3" name="Title 2"/>
          <p:cNvSpPr>
            <a:spLocks noGrp="1"/>
          </p:cNvSpPr>
          <p:nvPr>
            <p:ph type="title"/>
          </p:nvPr>
        </p:nvSpPr>
        <p:spPr/>
        <p:txBody>
          <a:bodyPr/>
          <a:lstStyle/>
          <a:p>
            <a:r>
              <a:rPr lang="en-US" dirty="0" smtClean="0"/>
              <a:t>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150</TotalTime>
  <Words>212</Words>
  <Application>Microsoft Office PowerPoint</Application>
  <PresentationFormat>On-screen Show (4:3)</PresentationFormat>
  <Paragraphs>30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Arial</vt:lpstr>
      <vt:lpstr>Stylus BT</vt:lpstr>
      <vt:lpstr>Times New Roman</vt:lpstr>
      <vt:lpstr>Concourse</vt:lpstr>
      <vt:lpstr>THE BOHR ATOMIC THEORY</vt:lpstr>
      <vt:lpstr>Problems:</vt:lpstr>
      <vt:lpstr>Biggest problem:</vt:lpstr>
      <vt:lpstr>Scientists investigated this atomic radiation to find an explanation.  They expected to find that atoms give off radiation at every wavelength, to show up as a rainbow.</vt:lpstr>
      <vt:lpstr>The Bohr Model of the Atom</vt:lpstr>
      <vt:lpstr>Slide 6</vt:lpstr>
      <vt:lpstr>Problem:</vt:lpstr>
    </vt:vector>
  </TitlesOfParts>
  <Company>WCDSB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BOHR ATOMIC THEORY</dc:title>
  <dc:creator>jhorwich</dc:creator>
  <cp:lastModifiedBy>jhorwich</cp:lastModifiedBy>
  <cp:revision>13</cp:revision>
  <dcterms:created xsi:type="dcterms:W3CDTF">2011-09-06T19:22:13Z</dcterms:created>
  <dcterms:modified xsi:type="dcterms:W3CDTF">2011-09-07T15:16:18Z</dcterms:modified>
</cp:coreProperties>
</file>