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E19AF05-EFD5-4988-A5FC-09E1A421EAB5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5945893-9B0E-4DA2-A21C-9928D11DDF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19AF05-EFD5-4988-A5FC-09E1A421EAB5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45893-9B0E-4DA2-A21C-9928D11DDF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19AF05-EFD5-4988-A5FC-09E1A421EAB5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45893-9B0E-4DA2-A21C-9928D11DDF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19AF05-EFD5-4988-A5FC-09E1A421EAB5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45893-9B0E-4DA2-A21C-9928D11DDF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E19AF05-EFD5-4988-A5FC-09E1A421EAB5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5945893-9B0E-4DA2-A21C-9928D11DDF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19AF05-EFD5-4988-A5FC-09E1A421EAB5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5945893-9B0E-4DA2-A21C-9928D11DDF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19AF05-EFD5-4988-A5FC-09E1A421EAB5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5945893-9B0E-4DA2-A21C-9928D11DDF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19AF05-EFD5-4988-A5FC-09E1A421EAB5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45893-9B0E-4DA2-A21C-9928D11DDF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19AF05-EFD5-4988-A5FC-09E1A421EAB5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45893-9B0E-4DA2-A21C-9928D11DDF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E19AF05-EFD5-4988-A5FC-09E1A421EAB5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5945893-9B0E-4DA2-A21C-9928D11DDF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E19AF05-EFD5-4988-A5FC-09E1A421EAB5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5945893-9B0E-4DA2-A21C-9928D11DDF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E19AF05-EFD5-4988-A5FC-09E1A421EAB5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5945893-9B0E-4DA2-A21C-9928D11DDF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EQUILIBRIUM LAW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>
            <a:noAutofit/>
          </a:bodyPr>
          <a:lstStyle/>
          <a:p>
            <a:r>
              <a:rPr lang="en-US" dirty="0" smtClean="0"/>
              <a:t>When you use concentration data to </a:t>
            </a:r>
            <a:r>
              <a:rPr lang="en-US" dirty="0" smtClean="0">
                <a:solidFill>
                  <a:schemeClr val="accent2"/>
                </a:solidFill>
              </a:rPr>
              <a:t>FIND OUT</a:t>
            </a:r>
            <a:r>
              <a:rPr lang="en-US" dirty="0" smtClean="0"/>
              <a:t> whether you can get a constant value by manipulating it, you are finding Q, the reaction quotient.  E.g.  2HI </a:t>
            </a:r>
            <a:r>
              <a:rPr lang="en-US" dirty="0" smtClean="0">
                <a:sym typeface="Symbol"/>
              </a:rPr>
              <a:t> H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+ I</a:t>
            </a:r>
            <a:r>
              <a:rPr lang="en-US" baseline="-25000" dirty="0" smtClean="0">
                <a:sym typeface="Symbol"/>
              </a:rPr>
              <a:t>2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These are all Q values.</a:t>
            </a:r>
          </a:p>
          <a:p>
            <a:pPr lvl="3">
              <a:buNone/>
            </a:pPr>
            <a:r>
              <a:rPr lang="en-US" sz="3200" dirty="0" smtClean="0"/>
              <a:t>		These constant values indicate</a:t>
            </a:r>
          </a:p>
          <a:p>
            <a:pPr lvl="3">
              <a:buNone/>
            </a:pPr>
            <a:r>
              <a:rPr lang="en-US" sz="3200" dirty="0" smtClean="0"/>
              <a:t>		the equilibrium law.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2667000"/>
          <a:ext cx="6400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600200"/>
                <a:gridCol w="1600200"/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Trial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][I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]</a:t>
                      </a:r>
                      <a:r>
                        <a:rPr lang="en-US" baseline="30000" dirty="0" smtClean="0"/>
                        <a:t> </a:t>
                      </a:r>
                      <a:r>
                        <a:rPr lang="en-US" dirty="0" smtClean="0"/>
                        <a:t>/[HI]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][I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]</a:t>
                      </a:r>
                      <a:r>
                        <a:rPr lang="en-US" baseline="30000" dirty="0" smtClean="0"/>
                        <a:t> </a:t>
                      </a:r>
                      <a:r>
                        <a:rPr lang="en-US" dirty="0" smtClean="0"/>
                        <a:t>/[HI]</a:t>
                      </a:r>
                      <a:r>
                        <a:rPr lang="en-US" baseline="30000" dirty="0" smtClean="0"/>
                        <a:t>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][I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]</a:t>
                      </a:r>
                      <a:r>
                        <a:rPr lang="en-US" baseline="30000" dirty="0" smtClean="0"/>
                        <a:t> </a:t>
                      </a:r>
                      <a:r>
                        <a:rPr lang="en-US" dirty="0" smtClean="0"/>
                        <a:t>/2[HI]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3.24×10</a:t>
                      </a:r>
                      <a:r>
                        <a:rPr lang="en-US" baseline="30000" dirty="0" smtClean="0">
                          <a:sym typeface="Symbol"/>
                        </a:rPr>
                        <a:t></a:t>
                      </a:r>
                      <a:r>
                        <a:rPr lang="en-US" baseline="30000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1.83×10</a:t>
                      </a:r>
                      <a:r>
                        <a:rPr lang="en-US" baseline="30000" dirty="0" smtClean="0">
                          <a:sym typeface="Symbol"/>
                        </a:rPr>
                        <a:t>2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1.62×10</a:t>
                      </a:r>
                      <a:r>
                        <a:rPr lang="en-US" baseline="30000" dirty="0" smtClean="0">
                          <a:sym typeface="Symbol"/>
                        </a:rPr>
                        <a:t></a:t>
                      </a:r>
                      <a:r>
                        <a:rPr lang="en-US" baseline="30000" dirty="0" smtClean="0"/>
                        <a:t>4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3.02×10</a:t>
                      </a:r>
                      <a:r>
                        <a:rPr lang="en-US" baseline="30000" dirty="0" smtClean="0">
                          <a:sym typeface="Symbol"/>
                        </a:rPr>
                        <a:t></a:t>
                      </a:r>
                      <a:r>
                        <a:rPr lang="en-US" baseline="30000" dirty="0" smtClean="0"/>
                        <a:t>4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1.83×10</a:t>
                      </a:r>
                      <a:r>
                        <a:rPr lang="en-US" baseline="30000" dirty="0" smtClean="0">
                          <a:sym typeface="Symbol"/>
                        </a:rPr>
                        <a:t>2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1.51×10</a:t>
                      </a:r>
                      <a:r>
                        <a:rPr lang="en-US" baseline="30000" dirty="0" smtClean="0">
                          <a:sym typeface="Symbol"/>
                        </a:rPr>
                        <a:t></a:t>
                      </a:r>
                      <a:r>
                        <a:rPr lang="en-US" baseline="30000" dirty="0" smtClean="0"/>
                        <a:t>4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2.50×10</a:t>
                      </a:r>
                      <a:r>
                        <a:rPr lang="en-US" baseline="30000" dirty="0" smtClean="0">
                          <a:sym typeface="Symbol"/>
                        </a:rPr>
                        <a:t></a:t>
                      </a:r>
                      <a:r>
                        <a:rPr lang="en-US" baseline="30000" dirty="0" smtClean="0"/>
                        <a:t>4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1.85×10</a:t>
                      </a:r>
                      <a:r>
                        <a:rPr lang="en-US" baseline="30000" dirty="0" smtClean="0">
                          <a:sym typeface="Symbol"/>
                        </a:rPr>
                        <a:t>2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1.25×10</a:t>
                      </a:r>
                      <a:r>
                        <a:rPr lang="en-US" baseline="30000" dirty="0" smtClean="0">
                          <a:sym typeface="Symbol"/>
                        </a:rPr>
                        <a:t></a:t>
                      </a:r>
                      <a:r>
                        <a:rPr lang="en-US" baseline="30000" dirty="0" smtClean="0"/>
                        <a:t>4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0.65×10</a:t>
                      </a:r>
                      <a:r>
                        <a:rPr lang="en-US" baseline="30000" dirty="0" smtClean="0">
                          <a:sym typeface="Symbol"/>
                        </a:rPr>
                        <a:t></a:t>
                      </a:r>
                      <a:r>
                        <a:rPr lang="en-US" baseline="30000" dirty="0" smtClean="0"/>
                        <a:t>4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1.85×10</a:t>
                      </a:r>
                      <a:r>
                        <a:rPr lang="en-US" baseline="30000" dirty="0" smtClean="0">
                          <a:sym typeface="Symbol"/>
                        </a:rPr>
                        <a:t>2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0.32×10</a:t>
                      </a:r>
                      <a:r>
                        <a:rPr lang="en-US" baseline="30000" dirty="0" smtClean="0">
                          <a:sym typeface="Symbol"/>
                        </a:rPr>
                        <a:t></a:t>
                      </a:r>
                      <a:r>
                        <a:rPr lang="en-US" baseline="30000" dirty="0" smtClean="0"/>
                        <a:t>4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4" name="Curved Connector 13"/>
          <p:cNvCxnSpPr/>
          <p:nvPr/>
        </p:nvCxnSpPr>
        <p:spPr>
          <a:xfrm rot="16200000" flipV="1">
            <a:off x="5029200" y="4495800"/>
            <a:ext cx="1219200" cy="1066800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209800" y="4495800"/>
            <a:ext cx="914400" cy="533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286000" y="4495800"/>
            <a:ext cx="2438400" cy="533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209800" y="4495800"/>
            <a:ext cx="4191000" cy="533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928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K is the equilibrium constant at a given temperature  (no units)</a:t>
            </a:r>
          </a:p>
          <a:p>
            <a:r>
              <a:rPr lang="en-US" sz="4000" dirty="0" smtClean="0"/>
              <a:t>General equation:</a:t>
            </a:r>
          </a:p>
          <a:p>
            <a:endParaRPr lang="en-US" sz="1400" dirty="0" smtClean="0"/>
          </a:p>
          <a:p>
            <a:pPr>
              <a:buNone/>
            </a:pPr>
            <a:r>
              <a:rPr lang="en-US" sz="4000" dirty="0" smtClean="0"/>
              <a:t>			</a:t>
            </a:r>
            <a:r>
              <a:rPr lang="en-US" sz="4000" dirty="0" smtClean="0">
                <a:solidFill>
                  <a:schemeClr val="bg1"/>
                </a:solidFill>
              </a:rPr>
              <a:t>K =</a:t>
            </a:r>
            <a:r>
              <a:rPr lang="en-US" sz="4000" dirty="0" smtClean="0"/>
              <a:t> 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4000" dirty="0" smtClean="0"/>
              <a:t>Where 	</a:t>
            </a:r>
            <a:r>
              <a:rPr lang="en-US" sz="4000" dirty="0" smtClean="0">
                <a:solidFill>
                  <a:schemeClr val="accent2"/>
                </a:solidFill>
              </a:rPr>
              <a:t>[X]</a:t>
            </a:r>
            <a:r>
              <a:rPr lang="en-US" sz="4000" dirty="0" smtClean="0"/>
              <a:t> means molar </a:t>
            </a:r>
          </a:p>
          <a:p>
            <a:pPr>
              <a:buNone/>
            </a:pPr>
            <a:r>
              <a:rPr lang="en-US" sz="4000" dirty="0" smtClean="0"/>
              <a:t>			concentration of X</a:t>
            </a:r>
          </a:p>
          <a:p>
            <a:pPr>
              <a:buNone/>
            </a:pPr>
            <a:r>
              <a:rPr lang="en-US" sz="4000" dirty="0" smtClean="0"/>
              <a:t>			</a:t>
            </a:r>
            <a:r>
              <a:rPr lang="en-US" sz="4000" dirty="0" smtClean="0">
                <a:solidFill>
                  <a:schemeClr val="accent2"/>
                </a:solidFill>
              </a:rPr>
              <a:t>m, n </a:t>
            </a:r>
            <a:r>
              <a:rPr lang="en-US" sz="4000" dirty="0" smtClean="0"/>
              <a:t>are coefficients from</a:t>
            </a:r>
          </a:p>
          <a:p>
            <a:pPr>
              <a:buNone/>
            </a:pPr>
            <a:r>
              <a:rPr lang="en-US" sz="4000" dirty="0" smtClean="0"/>
              <a:t>			balanced equation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76600" y="2438400"/>
          <a:ext cx="1726475" cy="990600"/>
        </p:xfrm>
        <a:graphic>
          <a:graphicData uri="http://schemas.openxmlformats.org/presentationml/2006/ole">
            <p:oleObj spid="_x0000_s1026" name="Equation" r:id="rId3" imgW="77436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917"/>
          </a:xfrm>
        </p:spPr>
        <p:txBody>
          <a:bodyPr/>
          <a:lstStyle/>
          <a:p>
            <a:pPr>
              <a:buNone/>
            </a:pPr>
            <a:r>
              <a:rPr lang="en-US" sz="4000" dirty="0" smtClean="0"/>
              <a:t>e.g.  For  2NO</a:t>
            </a:r>
            <a:r>
              <a:rPr lang="en-US" sz="4000" baseline="-25000" dirty="0" smtClean="0"/>
              <a:t>(g) </a:t>
            </a:r>
            <a:r>
              <a:rPr lang="en-US" sz="4000" dirty="0" smtClean="0"/>
              <a:t>+ O</a:t>
            </a:r>
            <a:r>
              <a:rPr lang="en-US" sz="4000" baseline="-25000" dirty="0" smtClean="0"/>
              <a:t>2(g</a:t>
            </a:r>
            <a:r>
              <a:rPr lang="en-US" sz="4000" baseline="-25000" smtClean="0"/>
              <a:t>)</a:t>
            </a:r>
            <a:r>
              <a:rPr lang="en-US" sz="4000" smtClean="0"/>
              <a:t> </a:t>
            </a:r>
            <a:r>
              <a:rPr lang="en-US" sz="4000" smtClean="0">
                <a:sym typeface="Symbol"/>
              </a:rPr>
              <a:t> </a:t>
            </a:r>
            <a:r>
              <a:rPr lang="en-US" sz="4000" dirty="0" smtClean="0">
                <a:sym typeface="Symbol"/>
              </a:rPr>
              <a:t>2NO</a:t>
            </a:r>
            <a:r>
              <a:rPr lang="en-US" sz="4000" baseline="-25000" dirty="0" smtClean="0">
                <a:sym typeface="Symbol"/>
              </a:rPr>
              <a:t>2(g)</a:t>
            </a:r>
            <a:endParaRPr lang="en-US" sz="4000" dirty="0" smtClean="0">
              <a:sym typeface="Symbol"/>
            </a:endParaRPr>
          </a:p>
          <a:p>
            <a:pPr>
              <a:buNone/>
            </a:pPr>
            <a:endParaRPr lang="en-US" sz="1400" dirty="0" smtClean="0">
              <a:sym typeface="Symbol"/>
            </a:endParaRPr>
          </a:p>
          <a:p>
            <a:pPr>
              <a:buNone/>
            </a:pPr>
            <a:r>
              <a:rPr lang="en-US" sz="3600" dirty="0" smtClean="0">
                <a:sym typeface="Symbol"/>
              </a:rPr>
              <a:t>			</a:t>
            </a:r>
            <a:r>
              <a:rPr lang="en-US" sz="4000" dirty="0" smtClean="0">
                <a:sym typeface="Symbol"/>
              </a:rPr>
              <a:t>K =   </a:t>
            </a:r>
            <a:r>
              <a:rPr lang="en-US" sz="4000" u="sng" dirty="0" smtClean="0">
                <a:sym typeface="Symbol"/>
              </a:rPr>
              <a:t>[NO</a:t>
            </a:r>
            <a:r>
              <a:rPr lang="en-US" sz="4000" u="sng" baseline="-25000" dirty="0" smtClean="0">
                <a:sym typeface="Symbol"/>
              </a:rPr>
              <a:t>2</a:t>
            </a:r>
            <a:r>
              <a:rPr lang="en-US" sz="4000" u="sng" dirty="0" smtClean="0">
                <a:sym typeface="Symbol"/>
              </a:rPr>
              <a:t>]</a:t>
            </a:r>
            <a:r>
              <a:rPr lang="en-US" sz="4000" u="sng" baseline="30000" dirty="0" smtClean="0">
                <a:sym typeface="Symbol"/>
              </a:rPr>
              <a:t>2</a:t>
            </a:r>
            <a:endParaRPr lang="en-US" sz="4000" u="sng" dirty="0" smtClean="0">
              <a:sym typeface="Symbol"/>
            </a:endParaRPr>
          </a:p>
          <a:p>
            <a:pPr>
              <a:buNone/>
            </a:pPr>
            <a:r>
              <a:rPr lang="en-US" sz="4000" dirty="0" smtClean="0">
                <a:sym typeface="Symbol"/>
              </a:rPr>
              <a:t>				[</a:t>
            </a:r>
            <a:r>
              <a:rPr lang="en-US" sz="4000" dirty="0" smtClean="0"/>
              <a:t>NO</a:t>
            </a:r>
            <a:r>
              <a:rPr lang="en-US" sz="4000" dirty="0" smtClean="0">
                <a:sym typeface="Symbol"/>
              </a:rPr>
              <a:t>]</a:t>
            </a:r>
            <a:r>
              <a:rPr lang="en-US" sz="4000" baseline="30000" dirty="0" smtClean="0">
                <a:sym typeface="Symbol"/>
              </a:rPr>
              <a:t> 2</a:t>
            </a:r>
            <a:r>
              <a:rPr lang="en-US" sz="4000" dirty="0" smtClean="0">
                <a:sym typeface="Symbol"/>
              </a:rPr>
              <a:t>[</a:t>
            </a:r>
            <a:r>
              <a:rPr lang="en-US" sz="4000" dirty="0" smtClean="0"/>
              <a:t>O</a:t>
            </a:r>
            <a:r>
              <a:rPr lang="en-US" sz="4000" baseline="-25000" dirty="0" smtClean="0"/>
              <a:t>2</a:t>
            </a:r>
            <a:r>
              <a:rPr lang="en-US" sz="4000" dirty="0" smtClean="0">
                <a:sym typeface="Symbol"/>
              </a:rPr>
              <a:t>]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4000" dirty="0" smtClean="0"/>
              <a:t>Write the equilibrium law for </a:t>
            </a:r>
          </a:p>
          <a:p>
            <a:pPr>
              <a:buNone/>
            </a:pPr>
            <a:r>
              <a:rPr lang="en-US" sz="4000" dirty="0" smtClean="0"/>
              <a:t>	a)  2H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 +  O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 </a:t>
            </a:r>
            <a:r>
              <a:rPr lang="en-US" sz="4000" dirty="0" smtClean="0">
                <a:sym typeface="Symbol"/>
              </a:rPr>
              <a:t>  2H</a:t>
            </a:r>
            <a:r>
              <a:rPr lang="en-US" sz="4000" baseline="-25000" dirty="0" smtClean="0"/>
              <a:t>2</a:t>
            </a:r>
            <a:r>
              <a:rPr lang="en-US" sz="4000" dirty="0" smtClean="0">
                <a:sym typeface="Symbol"/>
              </a:rPr>
              <a:t>O</a:t>
            </a:r>
          </a:p>
          <a:p>
            <a:pPr>
              <a:buNone/>
            </a:pPr>
            <a:r>
              <a:rPr lang="en-US" sz="4000" dirty="0" smtClean="0">
                <a:sym typeface="Symbol"/>
              </a:rPr>
              <a:t>	b)  3H</a:t>
            </a:r>
            <a:r>
              <a:rPr lang="en-US" sz="4000" baseline="-25000" dirty="0" smtClean="0"/>
              <a:t>2</a:t>
            </a:r>
            <a:r>
              <a:rPr lang="en-US" sz="4000" dirty="0" smtClean="0">
                <a:sym typeface="Symbol"/>
              </a:rPr>
              <a:t>  +  N</a:t>
            </a:r>
            <a:r>
              <a:rPr lang="en-US" sz="4000" baseline="-25000" dirty="0" smtClean="0"/>
              <a:t>2</a:t>
            </a:r>
            <a:r>
              <a:rPr lang="en-US" sz="4000" dirty="0" smtClean="0">
                <a:sym typeface="Symbol"/>
              </a:rPr>
              <a:t>   2NH</a:t>
            </a:r>
            <a:r>
              <a:rPr lang="en-US" sz="4000" baseline="-25000" dirty="0" smtClean="0"/>
              <a:t>3</a:t>
            </a:r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800" dirty="0" smtClean="0">
                <a:solidFill>
                  <a:schemeClr val="accent4"/>
                </a:solidFill>
              </a:rPr>
              <a:t>a) K = </a:t>
            </a:r>
            <a:r>
              <a:rPr lang="en-US" sz="2800" u="sng" dirty="0" smtClean="0">
                <a:solidFill>
                  <a:schemeClr val="accent4"/>
                </a:solidFill>
              </a:rPr>
              <a:t>[</a:t>
            </a:r>
            <a:r>
              <a:rPr lang="en-US" sz="2800" u="sng" dirty="0" smtClean="0">
                <a:solidFill>
                  <a:schemeClr val="accent4"/>
                </a:solidFill>
                <a:sym typeface="Symbol"/>
              </a:rPr>
              <a:t>H</a:t>
            </a:r>
            <a:r>
              <a:rPr lang="en-US" sz="2800" u="sng" baseline="-25000" dirty="0" smtClean="0">
                <a:solidFill>
                  <a:schemeClr val="accent4"/>
                </a:solidFill>
              </a:rPr>
              <a:t>2</a:t>
            </a:r>
            <a:r>
              <a:rPr lang="en-US" sz="2800" u="sng" dirty="0" smtClean="0">
                <a:solidFill>
                  <a:schemeClr val="accent4"/>
                </a:solidFill>
                <a:sym typeface="Symbol"/>
              </a:rPr>
              <a:t>O]</a:t>
            </a:r>
            <a:r>
              <a:rPr lang="en-US" sz="2800" u="sng" baseline="30000" dirty="0" smtClean="0">
                <a:solidFill>
                  <a:schemeClr val="accent4"/>
                </a:solidFill>
                <a:sym typeface="Symbol"/>
              </a:rPr>
              <a:t>2</a:t>
            </a:r>
            <a:r>
              <a:rPr lang="en-US" sz="2800" dirty="0" smtClean="0">
                <a:solidFill>
                  <a:schemeClr val="accent4"/>
                </a:solidFill>
                <a:sym typeface="Symbol"/>
              </a:rPr>
              <a:t>		b)  K = </a:t>
            </a:r>
            <a:r>
              <a:rPr lang="en-US" sz="2800" u="sng" dirty="0" smtClean="0">
                <a:solidFill>
                  <a:schemeClr val="accent4"/>
                </a:solidFill>
                <a:sym typeface="Symbol"/>
              </a:rPr>
              <a:t>[NH</a:t>
            </a:r>
            <a:r>
              <a:rPr lang="en-US" sz="2800" u="sng" baseline="-25000" dirty="0" smtClean="0">
                <a:solidFill>
                  <a:schemeClr val="accent4"/>
                </a:solidFill>
              </a:rPr>
              <a:t>3</a:t>
            </a:r>
            <a:r>
              <a:rPr lang="en-US" sz="2800" u="sng" dirty="0" smtClean="0">
                <a:solidFill>
                  <a:schemeClr val="accent4"/>
                </a:solidFill>
                <a:sym typeface="Symbol"/>
              </a:rPr>
              <a:t>]</a:t>
            </a:r>
            <a:r>
              <a:rPr lang="en-US" sz="2800" u="sng" baseline="30000" dirty="0" smtClean="0">
                <a:solidFill>
                  <a:schemeClr val="accent4"/>
                </a:solidFill>
                <a:sym typeface="Symbol"/>
              </a:rPr>
              <a:t>2</a:t>
            </a:r>
            <a:endParaRPr lang="en-US" sz="2800" u="sng" dirty="0" smtClean="0">
              <a:solidFill>
                <a:schemeClr val="accent4"/>
              </a:solidFill>
              <a:sym typeface="Symbol"/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accent4"/>
                </a:solidFill>
              </a:rPr>
              <a:t>			[H</a:t>
            </a:r>
            <a:r>
              <a:rPr lang="en-US" sz="2800" baseline="-25000" dirty="0" smtClean="0">
                <a:solidFill>
                  <a:schemeClr val="accent4"/>
                </a:solidFill>
              </a:rPr>
              <a:t>2</a:t>
            </a:r>
            <a:r>
              <a:rPr lang="en-US" sz="2800" dirty="0" smtClean="0">
                <a:solidFill>
                  <a:schemeClr val="accent4"/>
                </a:solidFill>
              </a:rPr>
              <a:t>]</a:t>
            </a:r>
            <a:r>
              <a:rPr lang="en-US" sz="2800" baseline="30000" dirty="0" smtClean="0">
                <a:solidFill>
                  <a:schemeClr val="accent4"/>
                </a:solidFill>
                <a:sym typeface="Symbol"/>
              </a:rPr>
              <a:t>2</a:t>
            </a:r>
            <a:r>
              <a:rPr lang="en-US" sz="2800" dirty="0" smtClean="0">
                <a:solidFill>
                  <a:schemeClr val="accent4"/>
                </a:solidFill>
              </a:rPr>
              <a:t>[O</a:t>
            </a:r>
            <a:r>
              <a:rPr lang="en-US" sz="2800" baseline="-25000" dirty="0" smtClean="0">
                <a:solidFill>
                  <a:schemeClr val="accent4"/>
                </a:solidFill>
              </a:rPr>
              <a:t>2</a:t>
            </a:r>
            <a:r>
              <a:rPr lang="en-US" sz="2800" dirty="0" smtClean="0">
                <a:solidFill>
                  <a:schemeClr val="accent4"/>
                </a:solidFill>
              </a:rPr>
              <a:t> ]			[H</a:t>
            </a:r>
            <a:r>
              <a:rPr lang="en-US" sz="2800" baseline="-25000" dirty="0" smtClean="0">
                <a:solidFill>
                  <a:schemeClr val="accent4"/>
                </a:solidFill>
              </a:rPr>
              <a:t>2</a:t>
            </a:r>
            <a:r>
              <a:rPr lang="en-US" sz="2800" dirty="0" smtClean="0">
                <a:solidFill>
                  <a:schemeClr val="accent4"/>
                </a:solidFill>
              </a:rPr>
              <a:t>]</a:t>
            </a:r>
            <a:r>
              <a:rPr lang="en-US" sz="2800" baseline="30000" dirty="0" smtClean="0">
                <a:solidFill>
                  <a:schemeClr val="accent4"/>
                </a:solidFill>
                <a:sym typeface="Symbol"/>
              </a:rPr>
              <a:t>3</a:t>
            </a:r>
            <a:r>
              <a:rPr lang="en-US" sz="2800" dirty="0" smtClean="0">
                <a:solidFill>
                  <a:schemeClr val="accent4"/>
                </a:solidFill>
              </a:rPr>
              <a:t>[</a:t>
            </a:r>
            <a:r>
              <a:rPr lang="en-US" sz="2800" dirty="0" smtClean="0">
                <a:solidFill>
                  <a:schemeClr val="accent4"/>
                </a:solidFill>
                <a:sym typeface="Symbol"/>
              </a:rPr>
              <a:t>N</a:t>
            </a:r>
            <a:r>
              <a:rPr lang="en-US" sz="2800" baseline="-25000" dirty="0" smtClean="0">
                <a:solidFill>
                  <a:schemeClr val="accent4"/>
                </a:solidFill>
              </a:rPr>
              <a:t>2</a:t>
            </a:r>
            <a:r>
              <a:rPr lang="en-US" sz="2800" dirty="0" smtClean="0">
                <a:solidFill>
                  <a:schemeClr val="accent4"/>
                </a:solidFill>
              </a:rPr>
              <a:t>]</a:t>
            </a:r>
          </a:p>
          <a:p>
            <a:pPr>
              <a:buNone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/>
          <a:lstStyle/>
          <a:p>
            <a:pPr indent="0">
              <a:buNone/>
            </a:pPr>
            <a:r>
              <a:rPr lang="en-US" dirty="0" smtClean="0"/>
              <a:t>If the concentrations for the substances in the equilibrium</a:t>
            </a:r>
          </a:p>
          <a:p>
            <a:pPr indent="0" algn="ctr">
              <a:buNone/>
            </a:pPr>
            <a:r>
              <a:rPr lang="en-US" dirty="0" smtClean="0">
                <a:sym typeface="Symbol"/>
              </a:rPr>
              <a:t>3H</a:t>
            </a:r>
            <a:r>
              <a:rPr lang="en-US" baseline="-25000" dirty="0" smtClean="0"/>
              <a:t>2</a:t>
            </a:r>
            <a:r>
              <a:rPr lang="en-US" dirty="0" smtClean="0">
                <a:sym typeface="Symbol"/>
              </a:rPr>
              <a:t>  +  N</a:t>
            </a:r>
            <a:r>
              <a:rPr lang="en-US" baseline="-25000" dirty="0" smtClean="0"/>
              <a:t>2</a:t>
            </a:r>
            <a:r>
              <a:rPr lang="en-US" dirty="0" smtClean="0">
                <a:sym typeface="Symbol"/>
              </a:rPr>
              <a:t>   2NH</a:t>
            </a:r>
            <a:r>
              <a:rPr lang="en-US" baseline="-25000" dirty="0" smtClean="0"/>
              <a:t>3</a:t>
            </a:r>
          </a:p>
          <a:p>
            <a:pPr indent="0">
              <a:buNone/>
            </a:pPr>
            <a:r>
              <a:rPr lang="en-US" dirty="0" smtClean="0"/>
              <a:t>are [</a:t>
            </a:r>
            <a:r>
              <a:rPr lang="en-US" dirty="0" smtClean="0">
                <a:sym typeface="Symbol"/>
              </a:rPr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] = 0.521 mol/L, [</a:t>
            </a:r>
            <a:r>
              <a:rPr lang="en-US" dirty="0" smtClean="0">
                <a:sym typeface="Symbol"/>
              </a:rPr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] = 0.171 mol/L, and [</a:t>
            </a:r>
            <a:r>
              <a:rPr lang="en-US" dirty="0" smtClean="0">
                <a:sym typeface="Symbol"/>
              </a:rPr>
              <a:t>NH</a:t>
            </a:r>
            <a:r>
              <a:rPr lang="en-US" baseline="-25000" dirty="0" smtClean="0"/>
              <a:t>3</a:t>
            </a:r>
            <a:r>
              <a:rPr lang="en-US" dirty="0" smtClean="0"/>
              <a:t>] = 0.285 mol/L at 300 K, what is the equilibrium constant for that temperature?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smtClean="0">
                <a:solidFill>
                  <a:schemeClr val="accent4"/>
                </a:solidFill>
                <a:sym typeface="Symbol"/>
              </a:rPr>
              <a:t>K = 	</a:t>
            </a:r>
            <a:r>
              <a:rPr lang="en-US" u="sng" dirty="0" smtClean="0">
                <a:solidFill>
                  <a:schemeClr val="accent4"/>
                </a:solidFill>
                <a:sym typeface="Symbol"/>
              </a:rPr>
              <a:t>[NH</a:t>
            </a:r>
            <a:r>
              <a:rPr lang="en-US" u="sng" baseline="-25000" dirty="0" smtClean="0">
                <a:solidFill>
                  <a:schemeClr val="accent4"/>
                </a:solidFill>
              </a:rPr>
              <a:t>3</a:t>
            </a:r>
            <a:r>
              <a:rPr lang="en-US" u="sng" dirty="0" smtClean="0">
                <a:solidFill>
                  <a:schemeClr val="accent4"/>
                </a:solidFill>
                <a:sym typeface="Symbol"/>
              </a:rPr>
              <a:t>]</a:t>
            </a:r>
            <a:r>
              <a:rPr lang="en-US" u="sng" baseline="30000" dirty="0" smtClean="0">
                <a:solidFill>
                  <a:schemeClr val="accent4"/>
                </a:solidFill>
                <a:sym typeface="Symbol"/>
              </a:rPr>
              <a:t>2</a:t>
            </a:r>
            <a:endParaRPr lang="en-US" u="sng" dirty="0" smtClean="0">
              <a:solidFill>
                <a:schemeClr val="accent4"/>
              </a:solidFill>
              <a:sym typeface="Symbol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/>
                </a:solidFill>
              </a:rPr>
              <a:t>				[H</a:t>
            </a:r>
            <a:r>
              <a:rPr lang="en-US" baseline="-25000" dirty="0" smtClean="0">
                <a:solidFill>
                  <a:schemeClr val="accent4"/>
                </a:solidFill>
              </a:rPr>
              <a:t>2</a:t>
            </a:r>
            <a:r>
              <a:rPr lang="en-US" dirty="0" smtClean="0">
                <a:solidFill>
                  <a:schemeClr val="accent4"/>
                </a:solidFill>
              </a:rPr>
              <a:t>]</a:t>
            </a:r>
            <a:r>
              <a:rPr lang="en-US" baseline="30000" dirty="0" smtClean="0">
                <a:solidFill>
                  <a:schemeClr val="accent4"/>
                </a:solidFill>
                <a:sym typeface="Symbol"/>
              </a:rPr>
              <a:t>3</a:t>
            </a:r>
            <a:r>
              <a:rPr lang="en-US" dirty="0" smtClean="0">
                <a:solidFill>
                  <a:schemeClr val="accent4"/>
                </a:solidFill>
              </a:rPr>
              <a:t>[</a:t>
            </a:r>
            <a:r>
              <a:rPr lang="en-US" dirty="0" smtClean="0">
                <a:solidFill>
                  <a:schemeClr val="accent4"/>
                </a:solidFill>
                <a:sym typeface="Symbol"/>
              </a:rPr>
              <a:t>N</a:t>
            </a:r>
            <a:r>
              <a:rPr lang="en-US" baseline="-25000" dirty="0" smtClean="0">
                <a:solidFill>
                  <a:schemeClr val="accent4"/>
                </a:solidFill>
              </a:rPr>
              <a:t>2</a:t>
            </a:r>
            <a:r>
              <a:rPr lang="en-US" dirty="0" smtClean="0">
                <a:solidFill>
                  <a:schemeClr val="accent4"/>
                </a:solidFill>
              </a:rPr>
              <a:t>]</a:t>
            </a:r>
          </a:p>
          <a:p>
            <a:pPr indent="0">
              <a:buNone/>
            </a:pPr>
            <a:r>
              <a:rPr lang="en-US" dirty="0" smtClean="0">
                <a:solidFill>
                  <a:schemeClr val="accent4"/>
                </a:solidFill>
              </a:rPr>
              <a:t>		K =  3.36</a:t>
            </a:r>
          </a:p>
          <a:p>
            <a:pPr indent="0">
              <a:buNone/>
            </a:pPr>
            <a:r>
              <a:rPr lang="en-US" dirty="0" smtClean="0"/>
              <a:t>What does a large K indicate about the position of the equilibrium?  Small K?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/>
          <a:lstStyle/>
          <a:p>
            <a:pPr indent="0">
              <a:buNone/>
            </a:pPr>
            <a:r>
              <a:rPr lang="en-US" dirty="0" smtClean="0"/>
              <a:t>If the equilibrium constant for the reaction</a:t>
            </a:r>
          </a:p>
          <a:p>
            <a:pPr indent="0" algn="ctr">
              <a:buNone/>
            </a:pPr>
            <a:r>
              <a:rPr lang="en-US" dirty="0" smtClean="0"/>
              <a:t>2H</a:t>
            </a:r>
            <a:r>
              <a:rPr lang="en-US" baseline="-25000" dirty="0" smtClean="0"/>
              <a:t>2</a:t>
            </a:r>
            <a:r>
              <a:rPr lang="en-US" dirty="0" smtClean="0"/>
              <a:t>  +  O</a:t>
            </a:r>
            <a:r>
              <a:rPr lang="en-US" baseline="-25000" dirty="0" smtClean="0"/>
              <a:t>2</a:t>
            </a:r>
            <a:r>
              <a:rPr lang="en-US" dirty="0" smtClean="0"/>
              <a:t>  </a:t>
            </a:r>
            <a:r>
              <a:rPr lang="en-US" dirty="0" smtClean="0">
                <a:sym typeface="Symbol"/>
              </a:rPr>
              <a:t>  2H</a:t>
            </a:r>
            <a:r>
              <a:rPr lang="en-US" baseline="-25000" dirty="0" smtClean="0"/>
              <a:t>2</a:t>
            </a:r>
            <a:r>
              <a:rPr lang="en-US" dirty="0" smtClean="0">
                <a:sym typeface="Symbol"/>
              </a:rPr>
              <a:t>O</a:t>
            </a:r>
          </a:p>
          <a:p>
            <a:pPr indent="0">
              <a:buNone/>
            </a:pPr>
            <a:r>
              <a:rPr lang="en-US" dirty="0" smtClean="0">
                <a:sym typeface="Symbol"/>
              </a:rPr>
              <a:t>at 600C is K=7.32×10</a:t>
            </a:r>
            <a:r>
              <a:rPr lang="en-US" baseline="30000" dirty="0" smtClean="0">
                <a:sym typeface="Symbol"/>
              </a:rPr>
              <a:t>5</a:t>
            </a:r>
            <a:r>
              <a:rPr lang="en-US" dirty="0" smtClean="0">
                <a:sym typeface="Symbol"/>
              </a:rPr>
              <a:t>, and </a:t>
            </a:r>
            <a:r>
              <a:rPr lang="en-US" dirty="0" err="1" smtClean="0">
                <a:sym typeface="Symbol"/>
              </a:rPr>
              <a:t>concentra-tions</a:t>
            </a:r>
            <a:r>
              <a:rPr lang="en-US" dirty="0" smtClean="0">
                <a:sym typeface="Symbol"/>
              </a:rPr>
              <a:t> of these substances in a closed system are [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>
                <a:sym typeface="Symbol"/>
              </a:rPr>
              <a:t>] = 5.81×10</a:t>
            </a:r>
            <a:r>
              <a:rPr lang="en-US" baseline="30000" dirty="0" smtClean="0">
                <a:sym typeface="Symbol"/>
              </a:rPr>
              <a:t>3</a:t>
            </a:r>
            <a:r>
              <a:rPr lang="en-US" dirty="0" smtClean="0">
                <a:sym typeface="Symbol"/>
              </a:rPr>
              <a:t> mol/L, [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>
                <a:sym typeface="Symbol"/>
              </a:rPr>
              <a:t>] = 9.16×10</a:t>
            </a:r>
            <a:r>
              <a:rPr lang="en-US" baseline="30000" dirty="0" smtClean="0">
                <a:sym typeface="Symbol"/>
              </a:rPr>
              <a:t>4</a:t>
            </a:r>
            <a:r>
              <a:rPr lang="en-US" dirty="0" smtClean="0">
                <a:sym typeface="Symbol"/>
              </a:rPr>
              <a:t> mol/L, and [H</a:t>
            </a:r>
            <a:r>
              <a:rPr lang="en-US" baseline="-25000" dirty="0" smtClean="0"/>
              <a:t>2</a:t>
            </a:r>
            <a:r>
              <a:rPr lang="en-US" dirty="0" smtClean="0">
                <a:sym typeface="Symbol"/>
              </a:rPr>
              <a:t>O] = 7.33×10</a:t>
            </a:r>
            <a:r>
              <a:rPr lang="en-US" baseline="30000" dirty="0" smtClean="0">
                <a:sym typeface="Symbol"/>
              </a:rPr>
              <a:t>6</a:t>
            </a:r>
            <a:r>
              <a:rPr lang="en-US" dirty="0" smtClean="0">
                <a:sym typeface="Symbol"/>
              </a:rPr>
              <a:t> mol/L, is the system at equilibrium?</a:t>
            </a:r>
          </a:p>
          <a:p>
            <a:pPr indent="0">
              <a:buNone/>
            </a:pPr>
            <a:r>
              <a:rPr lang="en-US" dirty="0" smtClean="0">
                <a:sym typeface="Symbol"/>
              </a:rPr>
              <a:t>	</a:t>
            </a:r>
            <a:r>
              <a:rPr lang="en-US" dirty="0" smtClean="0">
                <a:solidFill>
                  <a:schemeClr val="accent2"/>
                </a:solidFill>
                <a:sym typeface="Symbol"/>
              </a:rPr>
              <a:t>*Find Q and compare to K</a:t>
            </a:r>
            <a:endParaRPr lang="en-US" dirty="0" smtClean="0">
              <a:sym typeface="Symbol"/>
            </a:endParaRP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smtClean="0">
                <a:solidFill>
                  <a:schemeClr val="accent4"/>
                </a:solidFill>
              </a:rPr>
              <a:t>Q = 	</a:t>
            </a:r>
            <a:r>
              <a:rPr lang="en-US" u="sng" dirty="0" smtClean="0">
                <a:solidFill>
                  <a:schemeClr val="accent4"/>
                </a:solidFill>
              </a:rPr>
              <a:t>[</a:t>
            </a:r>
            <a:r>
              <a:rPr lang="en-US" u="sng" dirty="0" smtClean="0">
                <a:solidFill>
                  <a:schemeClr val="accent4"/>
                </a:solidFill>
                <a:sym typeface="Symbol"/>
              </a:rPr>
              <a:t>H</a:t>
            </a:r>
            <a:r>
              <a:rPr lang="en-US" u="sng" baseline="-25000" dirty="0" smtClean="0">
                <a:solidFill>
                  <a:schemeClr val="accent4"/>
                </a:solidFill>
              </a:rPr>
              <a:t>2</a:t>
            </a:r>
            <a:r>
              <a:rPr lang="en-US" u="sng" dirty="0" smtClean="0">
                <a:solidFill>
                  <a:schemeClr val="accent4"/>
                </a:solidFill>
                <a:sym typeface="Symbol"/>
              </a:rPr>
              <a:t>O]</a:t>
            </a:r>
            <a:r>
              <a:rPr lang="en-US" u="sng" baseline="30000" dirty="0" smtClean="0">
                <a:solidFill>
                  <a:schemeClr val="accent4"/>
                </a:solidFill>
                <a:sym typeface="Symbol"/>
              </a:rPr>
              <a:t>2</a:t>
            </a:r>
            <a:r>
              <a:rPr lang="en-US" dirty="0" smtClean="0">
                <a:solidFill>
                  <a:schemeClr val="accent4"/>
                </a:solidFill>
                <a:sym typeface="Symbol"/>
              </a:rPr>
              <a:t>		</a:t>
            </a:r>
            <a:endParaRPr lang="en-US" u="sng" dirty="0" smtClean="0">
              <a:solidFill>
                <a:schemeClr val="accent4"/>
              </a:solidFill>
              <a:sym typeface="Symbol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/>
                </a:solidFill>
              </a:rPr>
              <a:t>				[H</a:t>
            </a:r>
            <a:r>
              <a:rPr lang="en-US" baseline="-25000" dirty="0" smtClean="0">
                <a:solidFill>
                  <a:schemeClr val="accent4"/>
                </a:solidFill>
              </a:rPr>
              <a:t>2</a:t>
            </a:r>
            <a:r>
              <a:rPr lang="en-US" dirty="0" smtClean="0">
                <a:solidFill>
                  <a:schemeClr val="accent4"/>
                </a:solidFill>
              </a:rPr>
              <a:t>]</a:t>
            </a:r>
            <a:r>
              <a:rPr lang="en-US" baseline="30000" dirty="0" smtClean="0">
                <a:solidFill>
                  <a:schemeClr val="accent4"/>
                </a:solidFill>
                <a:sym typeface="Symbol"/>
              </a:rPr>
              <a:t>2</a:t>
            </a:r>
            <a:r>
              <a:rPr lang="en-US" dirty="0" smtClean="0">
                <a:solidFill>
                  <a:schemeClr val="accent4"/>
                </a:solidFill>
              </a:rPr>
              <a:t>[O</a:t>
            </a:r>
            <a:r>
              <a:rPr lang="en-US" baseline="-25000" dirty="0" smtClean="0">
                <a:solidFill>
                  <a:schemeClr val="accent4"/>
                </a:solidFill>
              </a:rPr>
              <a:t>2</a:t>
            </a:r>
            <a:r>
              <a:rPr lang="en-US" dirty="0" smtClean="0">
                <a:solidFill>
                  <a:schemeClr val="accent4"/>
                </a:solidFill>
              </a:rPr>
              <a:t> ]</a:t>
            </a:r>
          </a:p>
          <a:p>
            <a:pPr>
              <a:buNone/>
            </a:pPr>
            <a:r>
              <a:rPr lang="en-US" dirty="0" smtClean="0">
                <a:solidFill>
                  <a:schemeClr val="accent4"/>
                </a:solidFill>
              </a:rPr>
              <a:t>			Q = 1.74</a:t>
            </a:r>
            <a:r>
              <a:rPr lang="en-US" dirty="0" smtClean="0">
                <a:solidFill>
                  <a:schemeClr val="accent4"/>
                </a:solidFill>
                <a:sym typeface="Symbol"/>
              </a:rPr>
              <a:t>×10</a:t>
            </a:r>
            <a:r>
              <a:rPr lang="en-US" baseline="30000" dirty="0" smtClean="0">
                <a:solidFill>
                  <a:schemeClr val="accent4"/>
                </a:solidFill>
                <a:sym typeface="Symbol"/>
              </a:rPr>
              <a:t>3</a:t>
            </a:r>
            <a:r>
              <a:rPr lang="en-US" dirty="0" smtClean="0">
                <a:solidFill>
                  <a:schemeClr val="accent4"/>
                </a:solidFill>
                <a:sym typeface="Symbol"/>
              </a:rPr>
              <a:t>     K</a:t>
            </a:r>
          </a:p>
          <a:p>
            <a:pPr>
              <a:buNone/>
            </a:pPr>
            <a:r>
              <a:rPr lang="en-US" dirty="0" smtClean="0">
                <a:solidFill>
                  <a:schemeClr val="accent4"/>
                </a:solidFill>
                <a:sym typeface="Symbol"/>
              </a:rPr>
              <a:t>						not at </a:t>
            </a:r>
            <a:r>
              <a:rPr lang="en-US" dirty="0" err="1" smtClean="0">
                <a:solidFill>
                  <a:schemeClr val="accent4"/>
                </a:solidFill>
                <a:sym typeface="Symbol"/>
              </a:rPr>
              <a:t>eqbm</a:t>
            </a:r>
            <a:r>
              <a:rPr lang="en-US" dirty="0" smtClean="0">
                <a:solidFill>
                  <a:schemeClr val="accent4"/>
                </a:solidFill>
                <a:sym typeface="Symbol"/>
              </a:rPr>
              <a:t>.</a:t>
            </a:r>
            <a:endParaRPr lang="en-US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7117"/>
          </a:xfrm>
        </p:spPr>
        <p:txBody>
          <a:bodyPr/>
          <a:lstStyle/>
          <a:p>
            <a:pPr indent="0">
              <a:buNone/>
            </a:pPr>
            <a:r>
              <a:rPr lang="en-US" dirty="0" smtClean="0"/>
              <a:t>In what direction must the water </a:t>
            </a:r>
            <a:r>
              <a:rPr lang="en-US" dirty="0" smtClean="0"/>
              <a:t>system </a:t>
            </a:r>
            <a:r>
              <a:rPr lang="en-US" dirty="0" smtClean="0"/>
              <a:t>shift </a:t>
            </a:r>
            <a:r>
              <a:rPr lang="en-US" dirty="0" smtClean="0"/>
              <a:t>to attain equilibrium?</a:t>
            </a:r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r>
              <a:rPr lang="en-US" dirty="0" smtClean="0">
                <a:solidFill>
                  <a:schemeClr val="accent4"/>
                </a:solidFill>
              </a:rPr>
              <a:t>The position of the equilibrium must shift toward reactants, so that the value of Q gets smaller.</a:t>
            </a:r>
            <a:endParaRPr lang="en-US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534</TotalTime>
  <Words>274</Words>
  <Application>Microsoft Office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Foundry</vt:lpstr>
      <vt:lpstr>Equation</vt:lpstr>
      <vt:lpstr>EQUILIBRIUM LAW</vt:lpstr>
      <vt:lpstr>Slide 2</vt:lpstr>
      <vt:lpstr>Slide 3</vt:lpstr>
      <vt:lpstr>Slide 4</vt:lpstr>
      <vt:lpstr>Slide 5</vt:lpstr>
      <vt:lpstr>Slide 6</vt:lpstr>
      <vt:lpstr>Slide 7</vt:lpstr>
    </vt:vector>
  </TitlesOfParts>
  <Company>WCDSB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EQUILIBRIUM LAW</dc:title>
  <dc:creator>jhorwich</dc:creator>
  <cp:lastModifiedBy>jhorwich</cp:lastModifiedBy>
  <cp:revision>54</cp:revision>
  <dcterms:created xsi:type="dcterms:W3CDTF">2011-11-30T17:00:30Z</dcterms:created>
  <dcterms:modified xsi:type="dcterms:W3CDTF">2011-12-02T19:20:50Z</dcterms:modified>
</cp:coreProperties>
</file>