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1D07B-2BC6-4DDF-B087-0FD98B12A754}"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01D07B-2BC6-4DDF-B087-0FD98B12A7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E62DDB-58E5-42F0-86CE-A93F3DA44E45}" type="datetimeFigureOut">
              <a:rPr lang="en-US" smtClean="0"/>
              <a:pPr/>
              <a:t>2/22/2011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01D07B-2BC6-4DDF-B087-0FD98B12A754}"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AE62DDB-58E5-42F0-86CE-A93F3DA44E45}" type="datetimeFigureOut">
              <a:rPr lang="en-US" smtClean="0"/>
              <a:pPr/>
              <a:t>2/22/2011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F801D07B-2BC6-4DDF-B087-0FD98B12A75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AAE62DDB-58E5-42F0-86CE-A93F3DA44E45}" type="datetimeFigureOut">
              <a:rPr lang="en-US" smtClean="0"/>
              <a:pPr/>
              <a:t>2/22/2011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F801D07B-2BC6-4DDF-B087-0FD98B12A7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usetute.com.au/molpola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setute.com.au/molpolar.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usetute.com.au/molpola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smtClean="0"/>
              <a:t>Interparticle Bonding</a:t>
            </a:r>
            <a:endParaRPr lang="en-US" dirty="0"/>
          </a:p>
        </p:txBody>
      </p:sp>
      <p:sp>
        <p:nvSpPr>
          <p:cNvPr id="5" name="Content Placeholder 4"/>
          <p:cNvSpPr>
            <a:spLocks noGrp="1"/>
          </p:cNvSpPr>
          <p:nvPr>
            <p:ph idx="1"/>
          </p:nvPr>
        </p:nvSpPr>
        <p:spPr>
          <a:xfrm>
            <a:off x="457200" y="1600201"/>
            <a:ext cx="8229600" cy="4800600"/>
          </a:xfrm>
        </p:spPr>
        <p:txBody>
          <a:bodyPr>
            <a:normAutofit/>
          </a:bodyPr>
          <a:lstStyle/>
          <a:p>
            <a:pPr algn="ctr">
              <a:buNone/>
            </a:pPr>
            <a:r>
              <a:rPr lang="en-US" dirty="0" smtClean="0"/>
              <a:t>Three types of force can operate between covalent molecules:</a:t>
            </a:r>
          </a:p>
          <a:p>
            <a:pPr marL="633222" indent="-514350">
              <a:buFont typeface="+mj-lt"/>
              <a:buAutoNum type="arabicPeriod"/>
            </a:pPr>
            <a:r>
              <a:rPr lang="en-US" b="1" dirty="0" smtClean="0"/>
              <a:t>Dispersion Forces</a:t>
            </a:r>
            <a:r>
              <a:rPr lang="en-US" dirty="0" smtClean="0"/>
              <a:t> also known as </a:t>
            </a:r>
            <a:r>
              <a:rPr lang="en-US" b="1" dirty="0" smtClean="0"/>
              <a:t>London Forces</a:t>
            </a:r>
            <a:r>
              <a:rPr lang="en-US" dirty="0" smtClean="0"/>
              <a:t> (</a:t>
            </a:r>
            <a:r>
              <a:rPr lang="en-US" sz="2400" dirty="0" smtClean="0"/>
              <a:t>named after Fritz London who first described these forces theoretically 1930</a:t>
            </a:r>
            <a:r>
              <a:rPr lang="en-US" dirty="0" smtClean="0"/>
              <a:t>) or as </a:t>
            </a:r>
            <a:r>
              <a:rPr lang="en-US" b="1" dirty="0" smtClean="0"/>
              <a:t>van der Waal's Forces </a:t>
            </a:r>
            <a:r>
              <a:rPr lang="en-US" dirty="0" smtClean="0"/>
              <a:t>(</a:t>
            </a:r>
            <a:r>
              <a:rPr lang="en-US" sz="2400" dirty="0" smtClean="0"/>
              <a:t>named after the person who contributed to our understanding of non-ideal gas behaviour</a:t>
            </a:r>
            <a:r>
              <a:rPr lang="en-US" dirty="0" smtClean="0"/>
              <a:t>).</a:t>
            </a:r>
          </a:p>
          <a:p>
            <a:pPr marL="633222" indent="-514350">
              <a:buFont typeface="+mj-lt"/>
              <a:buAutoNum type="arabicPeriod"/>
            </a:pPr>
            <a:r>
              <a:rPr lang="en-US" b="1" dirty="0" smtClean="0"/>
              <a:t>Dipole-dipole interactions</a:t>
            </a:r>
          </a:p>
          <a:p>
            <a:pPr marL="633222" indent="-514350">
              <a:buFont typeface="+mj-lt"/>
              <a:buAutoNum type="arabicPeriod"/>
            </a:pPr>
            <a:r>
              <a:rPr lang="en-US" b="1" dirty="0" smtClean="0"/>
              <a:t>Hydrogen bonds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Relative Strength of Intermolecular Forces: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Intermolecular forces(dispersion forces, dipole-dipole interactions and hydrogen bonds) are much weaker than intramolecular forces (covalent bonds, ionic bonds or metallic bonds) </a:t>
            </a:r>
          </a:p>
          <a:p>
            <a:r>
              <a:rPr lang="en-US" dirty="0" smtClean="0"/>
              <a:t>dispersion forces are the weakest intermolecular force (one hundredth-one thousandth the strength of a covalent bond)</a:t>
            </a:r>
          </a:p>
          <a:p>
            <a:r>
              <a:rPr lang="en-US" dirty="0" smtClean="0"/>
              <a:t>hydrogen bonds are the strongest intermolecular force (about one-tenth the strength of a covalent bond). </a:t>
            </a:r>
          </a:p>
          <a:p>
            <a:r>
              <a:rPr lang="en-US" dirty="0" smtClean="0"/>
              <a:t>dispersion forces &lt; dipole-dipole interactions &lt; hydrogen bonds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pPr algn="ctr"/>
            <a:r>
              <a:rPr lang="en-US" dirty="0" smtClean="0"/>
              <a:t>Dispersion Forces</a:t>
            </a:r>
            <a:br>
              <a:rPr lang="en-US" dirty="0" smtClean="0"/>
            </a:br>
            <a:r>
              <a:rPr lang="en-US" sz="2667" dirty="0" smtClean="0"/>
              <a:t>(London Forces, van der Waal's Forces)</a:t>
            </a:r>
            <a:endParaRPr lang="en-US" sz="2667" dirty="0"/>
          </a:p>
        </p:txBody>
      </p:sp>
      <p:sp>
        <p:nvSpPr>
          <p:cNvPr id="3" name="Content Placeholder 2"/>
          <p:cNvSpPr>
            <a:spLocks noGrp="1"/>
          </p:cNvSpPr>
          <p:nvPr>
            <p:ph idx="1"/>
          </p:nvPr>
        </p:nvSpPr>
        <p:spPr/>
        <p:txBody>
          <a:bodyPr>
            <a:normAutofit fontScale="85000" lnSpcReduction="20000"/>
          </a:bodyPr>
          <a:lstStyle/>
          <a:p>
            <a:pPr algn="ctr">
              <a:buNone/>
            </a:pPr>
            <a:r>
              <a:rPr lang="en-US" dirty="0" smtClean="0"/>
              <a:t>Very weak forces of attraction between molecules resulting from:</a:t>
            </a:r>
          </a:p>
          <a:p>
            <a:r>
              <a:rPr lang="en-US" dirty="0" smtClean="0"/>
              <a:t>momentary dipoles occurring due to uneven electron distributions in neighbouring molecules as they approach one another.</a:t>
            </a:r>
          </a:p>
          <a:p>
            <a:r>
              <a:rPr lang="en-US" dirty="0" smtClean="0"/>
              <a:t>the weak residual attraction of the nuclei in one molecule for the electrons in a neighbouring molecule.</a:t>
            </a:r>
          </a:p>
          <a:p>
            <a:endParaRPr lang="en-US" dirty="0" smtClean="0"/>
          </a:p>
          <a:p>
            <a:r>
              <a:rPr lang="en-US" dirty="0" smtClean="0"/>
              <a:t>The more electrons that are present in the molecule, the stronger the dispersion forces will be. </a:t>
            </a:r>
          </a:p>
          <a:p>
            <a:r>
              <a:rPr lang="en-US" dirty="0" smtClean="0"/>
              <a:t>Dispersion forces are the only type of intermolecular force operating between </a:t>
            </a:r>
            <a:r>
              <a:rPr lang="en-US" dirty="0" smtClean="0">
                <a:hlinkClick r:id="rId2"/>
              </a:rPr>
              <a:t>non-polar</a:t>
            </a:r>
            <a:r>
              <a:rPr lang="en-US" dirty="0" smtClean="0"/>
              <a:t>molecules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pPr algn="ctr"/>
            <a:r>
              <a:rPr lang="en-US" dirty="0" smtClean="0"/>
              <a:t>Dipole-dipole Interactions</a:t>
            </a:r>
            <a:endParaRPr lang="en-US" dirty="0"/>
          </a:p>
        </p:txBody>
      </p:sp>
      <p:sp>
        <p:nvSpPr>
          <p:cNvPr id="3" name="Content Placeholder 2"/>
          <p:cNvSpPr>
            <a:spLocks noGrp="1"/>
          </p:cNvSpPr>
          <p:nvPr>
            <p:ph idx="1"/>
          </p:nvPr>
        </p:nvSpPr>
        <p:spPr>
          <a:xfrm>
            <a:off x="457200" y="1752600"/>
            <a:ext cx="8229600" cy="4625609"/>
          </a:xfrm>
        </p:spPr>
        <p:txBody>
          <a:bodyPr>
            <a:normAutofit/>
          </a:bodyPr>
          <a:lstStyle/>
          <a:p>
            <a:pPr>
              <a:buNone/>
            </a:pPr>
            <a:r>
              <a:rPr lang="en-US" sz="2800" dirty="0" smtClean="0"/>
              <a:t>Stronger intermolecular forces than Dispersion forces </a:t>
            </a:r>
          </a:p>
          <a:p>
            <a:r>
              <a:rPr lang="en-US" dirty="0" smtClean="0"/>
              <a:t>occur between molecules that have permanent net dipoles (</a:t>
            </a:r>
            <a:r>
              <a:rPr lang="en-US" dirty="0" smtClean="0">
                <a:hlinkClick r:id="rId2"/>
              </a:rPr>
              <a:t>polar</a:t>
            </a:r>
            <a:r>
              <a:rPr lang="en-US" dirty="0" smtClean="0"/>
              <a:t> molecules). </a:t>
            </a:r>
            <a:br>
              <a:rPr lang="en-US" dirty="0" smtClean="0"/>
            </a:br>
            <a:endParaRPr lang="en-US" dirty="0" smtClean="0"/>
          </a:p>
          <a:p>
            <a:r>
              <a:rPr lang="en-US" dirty="0" smtClean="0"/>
              <a:t>The partial positive charge on one molecule is electrostatically attracted to the partial negative charge on a neighbouring molecule.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Hydrogen Bonds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occur between molecules that have a permanent net </a:t>
            </a:r>
            <a:r>
              <a:rPr lang="en-US" dirty="0" smtClean="0">
                <a:hlinkClick r:id="rId2"/>
              </a:rPr>
              <a:t>dipole</a:t>
            </a:r>
            <a:r>
              <a:rPr lang="en-US" dirty="0" smtClean="0"/>
              <a:t> resulting from hydrogen being covalently bonded to either </a:t>
            </a:r>
            <a:r>
              <a:rPr lang="en-US" b="1" dirty="0" smtClean="0"/>
              <a:t>fluorine, oxygen or nitrogen</a:t>
            </a:r>
            <a:r>
              <a:rPr lang="en-US" dirty="0" smtClean="0"/>
              <a:t>. </a:t>
            </a:r>
          </a:p>
          <a:p>
            <a:r>
              <a:rPr lang="en-US" dirty="0" smtClean="0"/>
              <a:t>are a stronger intermolecular force than either Dispersion forces or dipole-dipole interactions since the hydrogen atom is strongly attracted to the fluorine, oxygen or nitrogen atom, leaving a highly localized positive charge on the hydrogen atom and highly negative localized charge on the fluorine, oxygen or nitrogen atom. This means the electrostatic attraction between these molecules will be greater than for a polar molecules without a localized dipole.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pPr algn="ctr"/>
            <a:r>
              <a:rPr lang="en-US" dirty="0" smtClean="0"/>
              <a:t>Effect of IntermolecularForces</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algn="ctr">
              <a:buNone/>
            </a:pPr>
            <a:r>
              <a:rPr lang="en-US" dirty="0" smtClean="0"/>
              <a:t>Melting and Boiling Points</a:t>
            </a:r>
          </a:p>
          <a:p>
            <a:pPr algn="ctr">
              <a:buNone/>
            </a:pPr>
            <a:endParaRPr lang="en-US" dirty="0" smtClean="0"/>
          </a:p>
          <a:p>
            <a:r>
              <a:rPr lang="en-US" dirty="0" smtClean="0"/>
              <a:t>Since melting or boiling result from a progressive weakening of the attractive forces between the covalent molecules, the stronger the intermolecular force is, the more energy is required to melt the solid or boil the liquid.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pPr algn="ctr"/>
            <a:r>
              <a:rPr lang="en-US" dirty="0" smtClean="0"/>
              <a:t>Effect of Intermolecular Forces on Solubility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In general </a:t>
            </a:r>
            <a:r>
              <a:rPr lang="en-US" b="1" dirty="0" smtClean="0"/>
              <a:t>like dissolves like</a:t>
            </a:r>
            <a:r>
              <a:rPr lang="en-US" dirty="0" smtClean="0"/>
              <a:t>:</a:t>
            </a:r>
          </a:p>
          <a:p>
            <a:pPr algn="ctr">
              <a:buNone/>
            </a:pPr>
            <a:endParaRPr lang="en-US" dirty="0" smtClean="0"/>
          </a:p>
          <a:p>
            <a:r>
              <a:rPr lang="en-US" dirty="0" smtClean="0"/>
              <a:t>non-polar solutes dissolve in non-polar solvents </a:t>
            </a:r>
            <a:br>
              <a:rPr lang="en-US" dirty="0" smtClean="0"/>
            </a:br>
            <a:endParaRPr lang="en-US" dirty="0" smtClean="0"/>
          </a:p>
          <a:p>
            <a:r>
              <a:rPr lang="en-US" dirty="0" smtClean="0"/>
              <a:t>polar solutes such as glucose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will dissolve in polar solvents such as water (H</a:t>
            </a:r>
            <a:r>
              <a:rPr lang="en-US" baseline="-25000" dirty="0" smtClean="0"/>
              <a:t>2</a:t>
            </a:r>
            <a:r>
              <a:rPr lang="en-US" dirty="0" smtClean="0"/>
              <a:t>O) or ethanol (ethyl alcohol, C</a:t>
            </a:r>
            <a:r>
              <a:rPr lang="en-US" baseline="-25000" dirty="0" smtClean="0"/>
              <a:t>2</a:t>
            </a:r>
            <a:r>
              <a:rPr lang="en-US" dirty="0" smtClean="0"/>
              <a:t>H</a:t>
            </a:r>
            <a:r>
              <a:rPr lang="en-US" baseline="-25000" dirty="0" smtClean="0"/>
              <a:t>5</a:t>
            </a:r>
            <a:r>
              <a:rPr lang="en-US" dirty="0" smtClean="0"/>
              <a:t>OH) </a:t>
            </a:r>
            <a:br>
              <a:rPr lang="en-US" dirty="0" smtClean="0"/>
            </a:br>
            <a:r>
              <a:rPr lang="en-US" dirty="0" smtClean="0"/>
              <a:t/>
            </a:r>
            <a:br>
              <a:rPr lang="en-US" dirty="0" smtClean="0"/>
            </a:br>
            <a:endParaRPr lang="en-US" dirty="0" smtClean="0"/>
          </a:p>
          <a:p>
            <a:r>
              <a:rPr lang="en-US" dirty="0" smtClean="0"/>
              <a:t>ionic solutes such as sodium chloride (NaCl) will generally dissolve in polar solvents but not in non-polar solvents.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165</TotalTime>
  <Words>391</Words>
  <Application>Microsoft Macintosh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Interparticle Bonding</vt:lpstr>
      <vt:lpstr>Relative Strength of Intermolecular Forces:</vt:lpstr>
      <vt:lpstr>Dispersion Forces (London Forces, van der Waal's Forces)</vt:lpstr>
      <vt:lpstr>Dipole-dipole Interactions</vt:lpstr>
      <vt:lpstr>Hydrogen Bonds</vt:lpstr>
      <vt:lpstr>Effect of IntermolecularForces</vt:lpstr>
      <vt:lpstr>Effect of Intermolecular Forces on Solubility  </vt:lpstr>
    </vt:vector>
  </TitlesOfParts>
  <Company>Wellington Catholic District School Board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Interparticle Bonding</dc:title>
  <dc:creator>jseguin</dc:creator>
  <cp:lastModifiedBy>jhorwich</cp:lastModifiedBy>
  <cp:revision>5</cp:revision>
  <dcterms:created xsi:type="dcterms:W3CDTF">2011-02-22T01:34:51Z</dcterms:created>
  <dcterms:modified xsi:type="dcterms:W3CDTF">2011-02-22T15:22:20Z</dcterms:modified>
</cp:coreProperties>
</file>