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3"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6" d="100"/>
          <a:sy n="76" d="100"/>
        </p:scale>
        <p:origin x="-10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0AB9B-23C1-4A26-8983-8289B4BB6B79}" type="datetimeFigureOut">
              <a:rPr lang="en-US" smtClean="0"/>
              <a:t>11/11/2011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E3FAD-96BF-489E-95B0-9C4901F2CA5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E3FAD-96BF-489E-95B0-9C4901F2CA56}"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single collisions </a:t>
            </a:r>
            <a:r>
              <a:rPr lang="en-US" dirty="0" err="1" smtClean="0"/>
              <a:t>sim</a:t>
            </a:r>
            <a:r>
              <a:rPr lang="en-US" dirty="0" smtClean="0"/>
              <a:t> total energy bar,</a:t>
            </a:r>
            <a:r>
              <a:rPr lang="en-US" baseline="0" dirty="0" smtClean="0"/>
              <a:t> then multiple collisions </a:t>
            </a:r>
            <a:r>
              <a:rPr lang="en-US" baseline="0" dirty="0" err="1" smtClean="0"/>
              <a:t>sim</a:t>
            </a:r>
            <a:r>
              <a:rPr lang="en-US" baseline="0" dirty="0" smtClean="0"/>
              <a:t>, and discuss.</a:t>
            </a:r>
            <a:endParaRPr lang="en-US" dirty="0"/>
          </a:p>
        </p:txBody>
      </p:sp>
      <p:sp>
        <p:nvSpPr>
          <p:cNvPr id="4" name="Slide Number Placeholder 3"/>
          <p:cNvSpPr>
            <a:spLocks noGrp="1"/>
          </p:cNvSpPr>
          <p:nvPr>
            <p:ph type="sldNum" sz="quarter" idx="10"/>
          </p:nvPr>
        </p:nvSpPr>
        <p:spPr/>
        <p:txBody>
          <a:bodyPr/>
          <a:lstStyle/>
          <a:p>
            <a:fld id="{8D3E3FAD-96BF-489E-95B0-9C4901F2CA56}"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927E2C8-6B43-41B6-A857-B95931AE30DF}" type="datetimeFigureOut">
              <a:rPr lang="en-US" smtClean="0"/>
              <a:t>11/11/2011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B86A677-496C-4C03-A069-38C5686174D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27E2C8-6B43-41B6-A857-B95931AE30DF}"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27E2C8-6B43-41B6-A857-B95931AE30DF}"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27E2C8-6B43-41B6-A857-B95931AE30DF}"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27E2C8-6B43-41B6-A857-B95931AE30DF}"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B86A677-496C-4C03-A069-38C5686174D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27E2C8-6B43-41B6-A857-B95931AE30DF}"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27E2C8-6B43-41B6-A857-B95931AE30DF}" type="datetimeFigureOut">
              <a:rPr lang="en-US" smtClean="0"/>
              <a:t>11/11/2011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27E2C8-6B43-41B6-A857-B95931AE30DF}" type="datetimeFigureOut">
              <a:rPr lang="en-US" smtClean="0"/>
              <a:t>11/11/2011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7E2C8-6B43-41B6-A857-B95931AE30DF}" type="datetimeFigureOut">
              <a:rPr lang="en-US" smtClean="0"/>
              <a:t>11/11/2011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27E2C8-6B43-41B6-A857-B95931AE30DF}"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27E2C8-6B43-41B6-A857-B95931AE30DF}"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6A677-496C-4C03-A069-38C5686174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927E2C8-6B43-41B6-A857-B95931AE30DF}" type="datetimeFigureOut">
              <a:rPr lang="en-US" smtClean="0"/>
              <a:t>11/11/2011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86A677-496C-4C03-A069-38C5686174D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0"/>
            <a:ext cx="8229600" cy="2438400"/>
          </a:xfrm>
        </p:spPr>
        <p:txBody>
          <a:bodyPr>
            <a:normAutofit/>
          </a:bodyPr>
          <a:lstStyle/>
          <a:p>
            <a:pPr algn="r"/>
            <a:r>
              <a:rPr lang="en-US" sz="6000" dirty="0" smtClean="0"/>
              <a:t>COLLISION THEORY</a:t>
            </a:r>
            <a:endParaRPr lang="en-US" sz="6000" dirty="0"/>
          </a:p>
        </p:txBody>
      </p:sp>
      <p:sp>
        <p:nvSpPr>
          <p:cNvPr id="3" name="Subtitle 2"/>
          <p:cNvSpPr>
            <a:spLocks noGrp="1"/>
          </p:cNvSpPr>
          <p:nvPr>
            <p:ph type="subTitle" idx="1"/>
          </p:nvPr>
        </p:nvSpPr>
        <p:spPr>
          <a:xfrm>
            <a:off x="1524000" y="4800600"/>
            <a:ext cx="6400800" cy="1752600"/>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Reactions occur because of collisions.  </a:t>
            </a:r>
            <a:endParaRPr lang="en-US" sz="3600" dirty="0" smtClean="0"/>
          </a:p>
          <a:p>
            <a:r>
              <a:rPr lang="en-US" sz="3600" dirty="0" smtClean="0"/>
              <a:t>The </a:t>
            </a:r>
            <a:r>
              <a:rPr lang="en-US" sz="3600" dirty="0" smtClean="0"/>
              <a:t>greater the number of collisions between molecules, the faster the reaction rate.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i="1" dirty="0" smtClean="0"/>
              <a:t>Not all collisions are effective!</a:t>
            </a:r>
            <a:endParaRPr lang="en-US" sz="3600" dirty="0"/>
          </a:p>
        </p:txBody>
      </p:sp>
      <p:sp>
        <p:nvSpPr>
          <p:cNvPr id="3" name="Content Placeholder 2"/>
          <p:cNvSpPr>
            <a:spLocks noGrp="1"/>
          </p:cNvSpPr>
          <p:nvPr>
            <p:ph idx="1"/>
          </p:nvPr>
        </p:nvSpPr>
        <p:spPr/>
        <p:txBody>
          <a:bodyPr/>
          <a:lstStyle/>
          <a:p>
            <a:pPr>
              <a:buNone/>
            </a:pPr>
            <a:r>
              <a:rPr lang="en-US" sz="3600" i="1" dirty="0" smtClean="0"/>
              <a:t>Conditions </a:t>
            </a:r>
            <a:r>
              <a:rPr lang="en-US" sz="3600" i="1" dirty="0" smtClean="0"/>
              <a:t>for Effective Collision</a:t>
            </a:r>
            <a:r>
              <a:rPr lang="en-US" sz="3600" i="1" dirty="0" smtClean="0"/>
              <a:t>:</a:t>
            </a:r>
          </a:p>
          <a:p>
            <a:pPr>
              <a:buNone/>
            </a:pPr>
            <a:endParaRPr lang="en-US" sz="1200" i="1" dirty="0" smtClean="0"/>
          </a:p>
          <a:p>
            <a:pPr marL="880110" lvl="0" indent="-742950">
              <a:buFont typeface="+mj-lt"/>
              <a:buAutoNum type="arabicPeriod"/>
            </a:pPr>
            <a:r>
              <a:rPr lang="en-US" sz="3600" i="1" dirty="0" smtClean="0"/>
              <a:t>Correct </a:t>
            </a:r>
            <a:r>
              <a:rPr lang="en-US" sz="3600" i="1" dirty="0" smtClean="0"/>
              <a:t>orientation of </a:t>
            </a:r>
            <a:r>
              <a:rPr lang="en-US" sz="3600" i="1" dirty="0" smtClean="0"/>
              <a:t>molecules</a:t>
            </a:r>
          </a:p>
          <a:p>
            <a:pPr lvl="0">
              <a:buFont typeface="+mj-lt"/>
              <a:buAutoNum type="arabicPeriod"/>
            </a:pPr>
            <a:endParaRPr lang="en-US" sz="1200" dirty="0" smtClean="0"/>
          </a:p>
          <a:p>
            <a:pPr marL="880110" lvl="0" indent="-742950">
              <a:buFont typeface="+mj-lt"/>
              <a:buAutoNum type="arabicPeriod"/>
            </a:pPr>
            <a:r>
              <a:rPr lang="en-US" sz="3600" i="1" dirty="0" smtClean="0"/>
              <a:t>Sufficient energy in the collision for bonds to form and break – activation energy, E</a:t>
            </a:r>
            <a:r>
              <a:rPr lang="en-US" sz="3600" i="1" baseline="-25000" dirty="0" smtClean="0"/>
              <a:t>a</a:t>
            </a:r>
            <a:endParaRPr lang="en-US" sz="36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of Molecules</a:t>
            </a:r>
            <a:endParaRPr lang="en-US" dirty="0"/>
          </a:p>
        </p:txBody>
      </p:sp>
      <p:pic>
        <p:nvPicPr>
          <p:cNvPr id="4" name="Content Placeholder 3" descr="orien.jpeg"/>
          <p:cNvPicPr>
            <a:picLocks noGrp="1" noChangeAspect="1"/>
          </p:cNvPicPr>
          <p:nvPr>
            <p:ph idx="1"/>
          </p:nvPr>
        </p:nvPicPr>
        <p:blipFill>
          <a:blip r:embed="rId2"/>
          <a:stretch>
            <a:fillRect/>
          </a:stretch>
        </p:blipFill>
        <p:spPr>
          <a:xfrm>
            <a:off x="1306012" y="1371600"/>
            <a:ext cx="6714241" cy="50292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Energy</a:t>
            </a:r>
            <a:endParaRPr lang="en-US" dirty="0"/>
          </a:p>
        </p:txBody>
      </p:sp>
      <p:sp>
        <p:nvSpPr>
          <p:cNvPr id="3" name="Content Placeholder 2"/>
          <p:cNvSpPr>
            <a:spLocks noGrp="1"/>
          </p:cNvSpPr>
          <p:nvPr>
            <p:ph idx="1"/>
          </p:nvPr>
        </p:nvSpPr>
        <p:spPr>
          <a:xfrm>
            <a:off x="457200" y="1219200"/>
            <a:ext cx="8229600" cy="5090160"/>
          </a:xfrm>
        </p:spPr>
        <p:txBody>
          <a:bodyPr>
            <a:normAutofit/>
          </a:bodyPr>
          <a:lstStyle/>
          <a:p>
            <a:r>
              <a:rPr lang="en-US" sz="3600" dirty="0" smtClean="0"/>
              <a:t>the minimum increase in potential energy necessary for molecules in a system </a:t>
            </a:r>
            <a:r>
              <a:rPr lang="en-US" sz="3600" dirty="0" smtClean="0"/>
              <a:t>to react</a:t>
            </a:r>
          </a:p>
          <a:p>
            <a:endParaRPr lang="en-US" sz="3600" dirty="0" smtClean="0"/>
          </a:p>
          <a:p>
            <a:endParaRPr lang="en-US" sz="3600" dirty="0"/>
          </a:p>
        </p:txBody>
      </p:sp>
      <p:pic>
        <p:nvPicPr>
          <p:cNvPr id="14" name="Picture 13" descr="pe diag.jpeg"/>
          <p:cNvPicPr>
            <a:picLocks noChangeAspect="1"/>
          </p:cNvPicPr>
          <p:nvPr/>
        </p:nvPicPr>
        <p:blipFill>
          <a:blip r:embed="rId3"/>
          <a:stretch>
            <a:fillRect/>
          </a:stretch>
        </p:blipFill>
        <p:spPr>
          <a:xfrm>
            <a:off x="1828800" y="2971800"/>
            <a:ext cx="5482971" cy="3343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013960"/>
          </a:xfrm>
        </p:spPr>
        <p:txBody>
          <a:bodyPr/>
          <a:lstStyle/>
          <a:p>
            <a:r>
              <a:rPr lang="en-US" sz="3600" dirty="0" smtClean="0"/>
              <a:t>At any given temperature, there are </a:t>
            </a:r>
            <a:r>
              <a:rPr lang="en-US" sz="3600" u="sng" dirty="0" smtClean="0"/>
              <a:t>some</a:t>
            </a:r>
            <a:r>
              <a:rPr lang="en-US" sz="3600" dirty="0" smtClean="0"/>
              <a:t> molecules that have enough energy to collide successfully.  Higher temperatures provide greater total energy, so that more of the molecules have that activation energy</a:t>
            </a:r>
            <a:r>
              <a:rPr lang="en-US" sz="3600"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928360"/>
          </a:xfrm>
        </p:spPr>
        <p:txBody>
          <a:bodyPr>
            <a:noAutofit/>
          </a:bodyPr>
          <a:lstStyle/>
          <a:p>
            <a:r>
              <a:rPr lang="en-US" sz="3600" dirty="0" smtClean="0"/>
              <a:t>Reactions are not instantaneous.  The reactant molecules often may collide A with A rather than A with BC, and even when A collides with BC they may not have enough molecules colliding with the correct orientation and sufficient energy to end up with enough product to detect right away, and sometimes the products react and turn back into reactants quite easily.</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Activated Complex </a:t>
            </a:r>
            <a:br>
              <a:rPr lang="en-US" dirty="0" smtClean="0"/>
            </a:br>
            <a:r>
              <a:rPr lang="en-US" dirty="0" smtClean="0"/>
              <a:t>(or Transition State)</a:t>
            </a:r>
            <a:endParaRPr lang="en-US" dirty="0"/>
          </a:p>
        </p:txBody>
      </p:sp>
      <p:sp>
        <p:nvSpPr>
          <p:cNvPr id="3" name="Content Placeholder 2"/>
          <p:cNvSpPr>
            <a:spLocks noGrp="1"/>
          </p:cNvSpPr>
          <p:nvPr>
            <p:ph idx="1"/>
          </p:nvPr>
        </p:nvSpPr>
        <p:spPr>
          <a:xfrm>
            <a:off x="457200" y="1371600"/>
            <a:ext cx="8229600" cy="4937760"/>
          </a:xfrm>
        </p:spPr>
        <p:txBody>
          <a:bodyPr/>
          <a:lstStyle/>
          <a:p>
            <a:r>
              <a:rPr lang="en-US" dirty="0" smtClean="0"/>
              <a:t>When the collision occurs successfully, there is a temporary structure called the activated complex:  it is </a:t>
            </a:r>
            <a:r>
              <a:rPr lang="en-US" b="1" i="1" dirty="0" smtClean="0">
                <a:effectLst>
                  <a:outerShdw blurRad="38100" dist="38100" dir="2700000" algn="tl">
                    <a:srgbClr val="000000">
                      <a:alpha val="43137"/>
                    </a:srgbClr>
                  </a:outerShdw>
                </a:effectLst>
              </a:rPr>
              <a:t>unstable</a:t>
            </a:r>
            <a:r>
              <a:rPr lang="en-US" dirty="0" smtClean="0"/>
              <a:t> because it has the max. </a:t>
            </a:r>
            <a:r>
              <a:rPr lang="en-US" dirty="0" err="1" smtClean="0"/>
              <a:t>E</a:t>
            </a:r>
            <a:r>
              <a:rPr lang="en-US" baseline="-25000" dirty="0" err="1" smtClean="0"/>
              <a:t>p</a:t>
            </a:r>
            <a:r>
              <a:rPr lang="en-US" dirty="0" smtClean="0"/>
              <a:t> available – like balancing a ball on the tip of your finger</a:t>
            </a:r>
            <a:r>
              <a:rPr lang="en-US" dirty="0" smtClean="0"/>
              <a:t>.</a:t>
            </a:r>
          </a:p>
          <a:p>
            <a:endParaRPr lang="en-US" dirty="0"/>
          </a:p>
        </p:txBody>
      </p:sp>
      <p:pic>
        <p:nvPicPr>
          <p:cNvPr id="4" name="Picture 3" descr="trans.jpeg"/>
          <p:cNvPicPr>
            <a:picLocks noChangeAspect="1"/>
          </p:cNvPicPr>
          <p:nvPr/>
        </p:nvPicPr>
        <p:blipFill>
          <a:blip r:embed="rId2"/>
          <a:stretch>
            <a:fillRect/>
          </a:stretch>
        </p:blipFill>
        <p:spPr>
          <a:xfrm>
            <a:off x="3313658" y="3200400"/>
            <a:ext cx="5024048" cy="33432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this!</a:t>
            </a:r>
            <a:endParaRPr lang="en-US" dirty="0"/>
          </a:p>
        </p:txBody>
      </p:sp>
      <p:sp>
        <p:nvSpPr>
          <p:cNvPr id="3" name="Content Placeholder 2"/>
          <p:cNvSpPr>
            <a:spLocks noGrp="1"/>
          </p:cNvSpPr>
          <p:nvPr>
            <p:ph idx="1"/>
          </p:nvPr>
        </p:nvSpPr>
        <p:spPr/>
        <p:txBody>
          <a:bodyPr>
            <a:normAutofit/>
          </a:bodyPr>
          <a:lstStyle/>
          <a:p>
            <a:pPr>
              <a:buNone/>
            </a:pPr>
            <a:r>
              <a:rPr lang="en-US" sz="3600" dirty="0" smtClean="0"/>
              <a:t>Consider the following reaction:  </a:t>
            </a:r>
            <a:endParaRPr lang="en-US" sz="3600" dirty="0" smtClean="0"/>
          </a:p>
          <a:p>
            <a:pPr>
              <a:buNone/>
            </a:pPr>
            <a:r>
              <a:rPr lang="en-US" sz="3600" dirty="0" smtClean="0"/>
              <a:t>CO </a:t>
            </a:r>
            <a:r>
              <a:rPr lang="en-US" sz="3600" dirty="0" smtClean="0"/>
              <a:t>+ NO</a:t>
            </a:r>
            <a:r>
              <a:rPr lang="en-US" sz="3600" baseline="-25000" dirty="0" smtClean="0"/>
              <a:t>2</a:t>
            </a:r>
            <a:r>
              <a:rPr lang="en-US" sz="3600" dirty="0" smtClean="0"/>
              <a:t>  </a:t>
            </a:r>
            <a:r>
              <a:rPr lang="en-US" sz="3600" dirty="0" smtClean="0">
                <a:sym typeface="Symbol"/>
              </a:rPr>
              <a:t></a:t>
            </a:r>
            <a:r>
              <a:rPr lang="en-US" sz="3600" dirty="0" smtClean="0"/>
              <a:t>  CO</a:t>
            </a:r>
            <a:r>
              <a:rPr lang="en-US" sz="3600" baseline="-25000" dirty="0" smtClean="0"/>
              <a:t>2</a:t>
            </a:r>
            <a:r>
              <a:rPr lang="en-US" sz="3600" dirty="0" smtClean="0"/>
              <a:t> + NO </a:t>
            </a:r>
            <a:r>
              <a:rPr lang="en-US" sz="3600" dirty="0" smtClean="0"/>
              <a:t>	E</a:t>
            </a:r>
            <a:r>
              <a:rPr lang="en-US" sz="3600" baseline="-25000" dirty="0" smtClean="0"/>
              <a:t>a</a:t>
            </a:r>
            <a:r>
              <a:rPr lang="en-US" sz="3600" dirty="0" smtClean="0"/>
              <a:t> </a:t>
            </a:r>
            <a:r>
              <a:rPr lang="en-US" sz="3600" dirty="0" smtClean="0"/>
              <a:t>= 134 kJ	</a:t>
            </a:r>
            <a:r>
              <a:rPr lang="en-US" sz="3600" dirty="0" smtClean="0"/>
              <a:t>					</a:t>
            </a:r>
            <a:r>
              <a:rPr lang="en-US" sz="3600" dirty="0" smtClean="0">
                <a:sym typeface="Symbol"/>
              </a:rPr>
              <a:t></a:t>
            </a:r>
            <a:r>
              <a:rPr lang="en-US" sz="3600" dirty="0" smtClean="0"/>
              <a:t>H = -226 kJ</a:t>
            </a:r>
          </a:p>
          <a:p>
            <a:pPr marL="880110" lvl="0" indent="-742950">
              <a:buFont typeface="+mj-lt"/>
              <a:buAutoNum type="arabicPeriod"/>
            </a:pPr>
            <a:r>
              <a:rPr lang="en-US" sz="3600" dirty="0" smtClean="0"/>
              <a:t>Is </a:t>
            </a:r>
            <a:r>
              <a:rPr lang="en-US" sz="3600" dirty="0" smtClean="0"/>
              <a:t>this reaction endothermic or exothermic?</a:t>
            </a:r>
          </a:p>
          <a:p>
            <a:pPr marL="880110" indent="-742950">
              <a:buFont typeface="+mj-lt"/>
              <a:buAutoNum type="arabicPeriod"/>
            </a:pPr>
            <a:r>
              <a:rPr lang="en-US" sz="3600" dirty="0" smtClean="0"/>
              <a:t>Draw and label a potential energy diagram.</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rgbClr val="7030A0"/>
      </a:dk1>
      <a:lt1>
        <a:sysClr val="window" lastClr="FFFFFF"/>
      </a:lt1>
      <a:dk2>
        <a:srgbClr val="932968"/>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CopprplGoth Bd BT"/>
        <a:ea typeface=""/>
        <a:cs typeface=""/>
      </a:majorFont>
      <a:minorFont>
        <a:latin typeface="Book Antiqua"/>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247</Words>
  <Application>Microsoft Office PowerPoint</Application>
  <PresentationFormat>On-screen Show (4:3)</PresentationFormat>
  <Paragraphs>24</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COLLISION THEORY</vt:lpstr>
      <vt:lpstr>Slide 2</vt:lpstr>
      <vt:lpstr>Not all collisions are effective!</vt:lpstr>
      <vt:lpstr>Orientation of Molecules</vt:lpstr>
      <vt:lpstr>Activation Energy</vt:lpstr>
      <vt:lpstr>Slide 6</vt:lpstr>
      <vt:lpstr>Slide 7</vt:lpstr>
      <vt:lpstr>Activated Complex  (or Transition State)</vt:lpstr>
      <vt:lpstr>Try this!</vt:lpstr>
    </vt:vector>
  </TitlesOfParts>
  <Company>WCDSB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COLLISION THEORY</dc:title>
  <dc:creator>jhorwich</dc:creator>
  <cp:lastModifiedBy>jhorwich</cp:lastModifiedBy>
  <cp:revision>7</cp:revision>
  <dcterms:created xsi:type="dcterms:W3CDTF">2011-11-11T19:43:25Z</dcterms:created>
  <dcterms:modified xsi:type="dcterms:W3CDTF">2011-11-11T20:47:25Z</dcterms:modified>
</cp:coreProperties>
</file>