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674A98-14D1-48D8-9038-5970C831ACB1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61DA90-F6D4-42A9-8CA8-D4DF65A9F2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A8B4-0C7C-4FA0-9C93-AEE91D5C20CA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46CD-E87E-4607-AF06-D441E2A2C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BernhardMod BT" pitchFamily="18" charset="0"/>
              </a:rPr>
              <a:t>VALENCE BOND THEORY</a:t>
            </a:r>
            <a:endParaRPr lang="en-US" b="1" u="sng" dirty="0">
              <a:latin typeface="BernhardMod B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rnhardMod BT" pitchFamily="18" charset="0"/>
              </a:rPr>
              <a:t>Primarily developed by </a:t>
            </a:r>
            <a:r>
              <a:rPr lang="en-US" dirty="0" err="1" smtClean="0">
                <a:latin typeface="BernhardMod BT" pitchFamily="18" charset="0"/>
              </a:rPr>
              <a:t>Linus</a:t>
            </a:r>
            <a:r>
              <a:rPr lang="en-US" dirty="0" smtClean="0">
                <a:latin typeface="BernhardMod BT" pitchFamily="18" charset="0"/>
              </a:rPr>
              <a:t> Pauling, two-time winner of a Nobel Prize</a:t>
            </a:r>
            <a:endParaRPr lang="en-US" dirty="0">
              <a:latin typeface="BernhardMod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hardMod BT" pitchFamily="18" charset="0"/>
              </a:rPr>
              <a:t>Hydrogen</a:t>
            </a:r>
            <a:endParaRPr lang="en-US" dirty="0">
              <a:latin typeface="BernhardMod BT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14400" y="40386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latin typeface="BernhardMod BT" pitchFamily="18" charset="0"/>
              </a:rPr>
              <a:t>H</a:t>
            </a:r>
            <a:r>
              <a:rPr lang="en-US" sz="2800" dirty="0" smtClean="0">
                <a:latin typeface="BernhardMod BT" pitchFamily="18" charset="0"/>
                <a:sym typeface="Symbol"/>
              </a:rPr>
              <a:t>		</a:t>
            </a:r>
            <a:r>
              <a:rPr lang="en-US" dirty="0" smtClean="0">
                <a:latin typeface="BernhardMod BT" pitchFamily="18" charset="0"/>
                <a:sym typeface="Symbol"/>
              </a:rPr>
              <a:t> </a:t>
            </a:r>
            <a:r>
              <a:rPr lang="en-US" sz="2800" dirty="0" smtClean="0">
                <a:latin typeface="BernhardMod BT" pitchFamily="18" charset="0"/>
                <a:sym typeface="Symbol"/>
              </a:rPr>
              <a:t></a:t>
            </a:r>
            <a:r>
              <a:rPr lang="en-US" dirty="0" smtClean="0">
                <a:latin typeface="BernhardMod BT" pitchFamily="18" charset="0"/>
                <a:sym typeface="Symbol"/>
              </a:rPr>
              <a:t>H</a:t>
            </a:r>
            <a:endParaRPr lang="en-US" dirty="0">
              <a:latin typeface="BernhardMod BT" pitchFamily="18" charset="0"/>
            </a:endParaRPr>
          </a:p>
        </p:txBody>
      </p:sp>
      <p:pic>
        <p:nvPicPr>
          <p:cNvPr id="4" name="Content Placeholder 3" descr="H en lev diag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95400" y="1676400"/>
            <a:ext cx="1114425" cy="198120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800600" y="39624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latin typeface="BernhardMod BT" pitchFamily="18" charset="0"/>
              </a:rPr>
              <a:t>H</a:t>
            </a:r>
            <a:r>
              <a:rPr lang="en-US" sz="2800" dirty="0" smtClean="0">
                <a:latin typeface="BernhardMod BT" pitchFamily="18" charset="0"/>
              </a:rPr>
              <a:t>:</a:t>
            </a:r>
            <a:r>
              <a:rPr lang="en-US" dirty="0" smtClean="0">
                <a:latin typeface="BernhardMod BT" pitchFamily="18" charset="0"/>
              </a:rPr>
              <a:t>H</a:t>
            </a:r>
            <a:endParaRPr lang="en-US" dirty="0">
              <a:latin typeface="BernhardMod BT" pitchFamily="18" charset="0"/>
            </a:endParaRPr>
          </a:p>
        </p:txBody>
      </p:sp>
      <p:pic>
        <p:nvPicPr>
          <p:cNvPr id="6" name="Content Placeholder 5" descr="H2 en lev diag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10200" y="1600200"/>
            <a:ext cx="2400300" cy="1905000"/>
          </a:xfrm>
        </p:spPr>
      </p:pic>
      <p:pic>
        <p:nvPicPr>
          <p:cNvPr id="7" name="Content Placeholder 3" descr="H en lev dia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76400"/>
            <a:ext cx="1114425" cy="1981200"/>
          </a:xfrm>
          <a:prstGeom prst="rect">
            <a:avLst/>
          </a:prstGeom>
        </p:spPr>
      </p:pic>
      <p:pic>
        <p:nvPicPr>
          <p:cNvPr id="10" name="Picture 9" descr="s orbital bonding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4800600"/>
            <a:ext cx="342900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hardMod BT" pitchFamily="18" charset="0"/>
              </a:rPr>
              <a:t>Hydrogen Fluoride</a:t>
            </a:r>
            <a:endParaRPr lang="en-US" dirty="0">
              <a:latin typeface="BernhardMod BT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4343400"/>
            <a:ext cx="4040188" cy="1295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latin typeface="BernhardMod BT" pitchFamily="18" charset="0"/>
              </a:rPr>
              <a:t>		..</a:t>
            </a:r>
          </a:p>
          <a:p>
            <a:pPr algn="ctr"/>
            <a:r>
              <a:rPr lang="en-US" dirty="0" smtClean="0">
                <a:latin typeface="BernhardMod BT" pitchFamily="18" charset="0"/>
              </a:rPr>
              <a:t>H</a:t>
            </a:r>
            <a:r>
              <a:rPr lang="en-US" sz="2800" dirty="0" smtClean="0">
                <a:latin typeface="BernhardMod BT" pitchFamily="18" charset="0"/>
              </a:rPr>
              <a:t>∙		</a:t>
            </a:r>
            <a:r>
              <a:rPr lang="en-US" dirty="0" smtClean="0">
                <a:latin typeface="BernhardMod BT" pitchFamily="18" charset="0"/>
              </a:rPr>
              <a:t> </a:t>
            </a:r>
            <a:r>
              <a:rPr lang="en-US" sz="2800" dirty="0" smtClean="0">
                <a:latin typeface="BernhardMod BT" pitchFamily="18" charset="0"/>
              </a:rPr>
              <a:t>∙F:</a:t>
            </a:r>
          </a:p>
          <a:p>
            <a:pPr algn="ctr"/>
            <a:r>
              <a:rPr lang="en-US" sz="2800" dirty="0" smtClean="0">
                <a:latin typeface="BernhardMod BT" pitchFamily="18" charset="0"/>
              </a:rPr>
              <a:t>		</a:t>
            </a:r>
            <a:r>
              <a:rPr lang="en-US" sz="2800" baseline="100000" dirty="0" smtClean="0">
                <a:latin typeface="BernhardMod BT" pitchFamily="18" charset="0"/>
              </a:rPr>
              <a:t>..</a:t>
            </a:r>
            <a:endParaRPr lang="en-US" sz="2800" baseline="100000" dirty="0">
              <a:latin typeface="BernhardMod BT" pitchFamily="18" charset="0"/>
            </a:endParaRPr>
          </a:p>
        </p:txBody>
      </p:sp>
      <p:pic>
        <p:nvPicPr>
          <p:cNvPr id="7" name="Content Placeholder 6" descr="H en lev diag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0" y="2590800"/>
            <a:ext cx="1114425" cy="1981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8194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latin typeface="BernhardMod BT" pitchFamily="18" charset="0"/>
              </a:rPr>
              <a:t>H + F </a:t>
            </a:r>
            <a:r>
              <a:rPr lang="en-US" dirty="0" smtClean="0">
                <a:latin typeface="BernhardMod BT" pitchFamily="18" charset="0"/>
                <a:sym typeface="Symbol"/>
              </a:rPr>
              <a:t> HF</a:t>
            </a:r>
            <a:endParaRPr lang="en-US" dirty="0">
              <a:latin typeface="BernhardMod BT" pitchFamily="18" charset="0"/>
            </a:endParaRPr>
          </a:p>
        </p:txBody>
      </p:sp>
      <p:pic>
        <p:nvPicPr>
          <p:cNvPr id="8" name="Content Placeholder 7" descr="F en lev diag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133600" y="2514600"/>
            <a:ext cx="2396133" cy="1752600"/>
          </a:xfrm>
        </p:spPr>
      </p:pic>
      <p:pic>
        <p:nvPicPr>
          <p:cNvPr id="10" name="Picture 9" descr="s and p bond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905000"/>
            <a:ext cx="2867025" cy="64770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1219200" y="1790700"/>
            <a:ext cx="3222171" cy="2400300"/>
            <a:chOff x="1219200" y="1790700"/>
            <a:chExt cx="3222171" cy="2400300"/>
          </a:xfrm>
        </p:grpSpPr>
        <p:sp>
          <p:nvSpPr>
            <p:cNvPr id="11" name="Oval 10"/>
            <p:cNvSpPr/>
            <p:nvPr/>
          </p:nvSpPr>
          <p:spPr>
            <a:xfrm>
              <a:off x="1219200" y="3886200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382486" y="1790700"/>
              <a:ext cx="3058885" cy="2095500"/>
              <a:chOff x="1382486" y="1790700"/>
              <a:chExt cx="3058885" cy="2095500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1382486" y="1790700"/>
                <a:ext cx="3058885" cy="2095500"/>
              </a:xfrm>
              <a:custGeom>
                <a:avLst/>
                <a:gdLst>
                  <a:gd name="connsiteX0" fmla="*/ 0 w 3058885"/>
                  <a:gd name="connsiteY0" fmla="*/ 2095500 h 2095500"/>
                  <a:gd name="connsiteX1" fmla="*/ 1513114 w 3058885"/>
                  <a:gd name="connsiteY1" fmla="*/ 255814 h 2095500"/>
                  <a:gd name="connsiteX2" fmla="*/ 2830285 w 3058885"/>
                  <a:gd name="connsiteY2" fmla="*/ 560614 h 2095500"/>
                  <a:gd name="connsiteX3" fmla="*/ 2884714 w 3058885"/>
                  <a:gd name="connsiteY3" fmla="*/ 1017814 h 209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58885" h="2095500">
                    <a:moveTo>
                      <a:pt x="0" y="2095500"/>
                    </a:moveTo>
                    <a:cubicBezTo>
                      <a:pt x="520700" y="1303564"/>
                      <a:pt x="1041400" y="511628"/>
                      <a:pt x="1513114" y="255814"/>
                    </a:cubicBezTo>
                    <a:cubicBezTo>
                      <a:pt x="1984828" y="0"/>
                      <a:pt x="2601685" y="433614"/>
                      <a:pt x="2830285" y="560614"/>
                    </a:cubicBezTo>
                    <a:cubicBezTo>
                      <a:pt x="3058885" y="687614"/>
                      <a:pt x="2971799" y="852714"/>
                      <a:pt x="2884714" y="1017814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Arrow Connector 15"/>
              <p:cNvCxnSpPr>
                <a:stCxn id="14" idx="3"/>
              </p:cNvCxnSpPr>
              <p:nvPr/>
            </p:nvCxnSpPr>
            <p:spPr>
              <a:xfrm flipH="1">
                <a:off x="4191000" y="2808514"/>
                <a:ext cx="76201" cy="87086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1295400" y="4876800"/>
            <a:ext cx="1752600" cy="803728"/>
            <a:chOff x="1295400" y="4876800"/>
            <a:chExt cx="1752600" cy="803728"/>
          </a:xfrm>
        </p:grpSpPr>
        <p:sp>
          <p:nvSpPr>
            <p:cNvPr id="17" name="Oval 16"/>
            <p:cNvSpPr/>
            <p:nvPr/>
          </p:nvSpPr>
          <p:spPr>
            <a:xfrm>
              <a:off x="1295400" y="4876800"/>
              <a:ext cx="152400" cy="152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393371" y="5029200"/>
              <a:ext cx="1654629" cy="651328"/>
              <a:chOff x="1393371" y="5029200"/>
              <a:chExt cx="1654629" cy="651328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1393371" y="5029200"/>
                <a:ext cx="1556658" cy="651328"/>
              </a:xfrm>
              <a:custGeom>
                <a:avLst/>
                <a:gdLst>
                  <a:gd name="connsiteX0" fmla="*/ 0 w 1556658"/>
                  <a:gd name="connsiteY0" fmla="*/ 0 h 651328"/>
                  <a:gd name="connsiteX1" fmla="*/ 740229 w 1556658"/>
                  <a:gd name="connsiteY1" fmla="*/ 631371 h 651328"/>
                  <a:gd name="connsiteX2" fmla="*/ 1556658 w 1556658"/>
                  <a:gd name="connsiteY2" fmla="*/ 119743 h 65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56658" h="651328">
                    <a:moveTo>
                      <a:pt x="0" y="0"/>
                    </a:moveTo>
                    <a:cubicBezTo>
                      <a:pt x="240393" y="305707"/>
                      <a:pt x="480786" y="611414"/>
                      <a:pt x="740229" y="631371"/>
                    </a:cubicBezTo>
                    <a:cubicBezTo>
                      <a:pt x="999672" y="651328"/>
                      <a:pt x="1278165" y="385535"/>
                      <a:pt x="1556658" y="119743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rot="5400000" flipH="1" flipV="1">
                <a:off x="2971800" y="5029200"/>
                <a:ext cx="76200" cy="7620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5" name="Picture 24" descr="HF bond shap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4038600"/>
            <a:ext cx="24098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hardMod BT" pitchFamily="18" charset="0"/>
              </a:rPr>
              <a:t>Water</a:t>
            </a:r>
            <a:endParaRPr lang="en-US" dirty="0">
              <a:latin typeface="BernhardMod BT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153400" cy="63976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BernhardMod BT" pitchFamily="18" charset="0"/>
              </a:rPr>
              <a:t>The s-orbital of hydrogen overlaps with the p-orbital of oxygen.</a:t>
            </a:r>
            <a:endParaRPr lang="en-US" dirty="0">
              <a:latin typeface="BernhardMod BT" pitchFamily="18" charset="0"/>
            </a:endParaRPr>
          </a:p>
        </p:txBody>
      </p:sp>
      <p:pic>
        <p:nvPicPr>
          <p:cNvPr id="8" name="Content Placeholder 7" descr="water orbital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95600" y="1965842"/>
            <a:ext cx="3275806" cy="4892158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8534400" y="1535113"/>
            <a:ext cx="15240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8534400" y="2174875"/>
            <a:ext cx="152400" cy="39512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1" name="Content Placeholder 5" descr="H2 en lev dia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0" y="762000"/>
            <a:ext cx="3456432" cy="2743200"/>
          </a:xfrm>
        </p:spPr>
      </p:pic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57200" y="457201"/>
            <a:ext cx="511175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ernhardMod BT" pitchFamily="18" charset="0"/>
              </a:rPr>
              <a:t>A covalent bond is formed when two half-filled </a:t>
            </a:r>
            <a:r>
              <a:rPr lang="en-US" dirty="0" err="1" smtClean="0">
                <a:latin typeface="BernhardMod BT" pitchFamily="18" charset="0"/>
              </a:rPr>
              <a:t>orbitals</a:t>
            </a:r>
            <a:r>
              <a:rPr lang="en-US" dirty="0" smtClean="0">
                <a:latin typeface="BernhardMod BT" pitchFamily="18" charset="0"/>
              </a:rPr>
              <a:t> overlap to produce a new combined orbital containing two e</a:t>
            </a:r>
            <a:r>
              <a:rPr lang="en-US" baseline="30000" dirty="0" smtClean="0">
                <a:latin typeface="BernhardMod BT" pitchFamily="18" charset="0"/>
              </a:rPr>
              <a:t>-</a:t>
            </a:r>
            <a:r>
              <a:rPr lang="en-US" dirty="0" smtClean="0">
                <a:latin typeface="BernhardMod BT" pitchFamily="18" charset="0"/>
              </a:rPr>
              <a:t> of opposite spin.  The bonded atoms have a lower energy than </a:t>
            </a:r>
            <a:r>
              <a:rPr lang="en-US" dirty="0" err="1" smtClean="0">
                <a:latin typeface="BernhardMod BT" pitchFamily="18" charset="0"/>
              </a:rPr>
              <a:t>unbonded</a:t>
            </a:r>
            <a:r>
              <a:rPr lang="en-US" dirty="0" smtClean="0">
                <a:latin typeface="BernhardMod BT" pitchFamily="18" charset="0"/>
              </a:rPr>
              <a:t> atoms.</a:t>
            </a:r>
            <a:endParaRPr lang="en-US" dirty="0">
              <a:latin typeface="BernhardMod BT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47244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BernhardMod BT" pitchFamily="18" charset="0"/>
              </a:rPr>
              <a:t>If the energy increases when the two </a:t>
            </a:r>
            <a:r>
              <a:rPr lang="en-US" sz="3200" dirty="0" err="1" smtClean="0">
                <a:solidFill>
                  <a:srgbClr val="0000FF"/>
                </a:solidFill>
                <a:latin typeface="BernhardMod BT" pitchFamily="18" charset="0"/>
              </a:rPr>
              <a:t>orbitals</a:t>
            </a:r>
            <a:r>
              <a:rPr lang="en-US" sz="3200" dirty="0" smtClean="0">
                <a:solidFill>
                  <a:srgbClr val="0000FF"/>
                </a:solidFill>
                <a:latin typeface="BernhardMod BT" pitchFamily="18" charset="0"/>
              </a:rPr>
              <a:t> overlap, as with He atoms, then no bond forms.</a:t>
            </a:r>
            <a:endParaRPr lang="en-US" sz="3200" dirty="0">
              <a:solidFill>
                <a:srgbClr val="0000FF"/>
              </a:solidFill>
              <a:latin typeface="BernhardMod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4040188" cy="17526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800" u="sng" dirty="0" smtClean="0">
                <a:solidFill>
                  <a:srgbClr val="6600CC"/>
                </a:solidFill>
                <a:latin typeface="BernhardMod BT" pitchFamily="18" charset="0"/>
              </a:rPr>
              <a:t>Sigma Bonds  (</a:t>
            </a:r>
            <a:r>
              <a:rPr lang="en-US" sz="3800" u="sng" dirty="0" smtClean="0">
                <a:solidFill>
                  <a:srgbClr val="6600CC"/>
                </a:solidFill>
                <a:latin typeface="BernhardMod BT" pitchFamily="18" charset="0"/>
                <a:sym typeface="Symbol"/>
              </a:rPr>
              <a:t>)</a:t>
            </a:r>
            <a:endParaRPr lang="en-US" sz="3800" u="sng" dirty="0" smtClean="0">
              <a:latin typeface="BernhardMod BT" pitchFamily="18" charset="0"/>
              <a:sym typeface="Symbol"/>
            </a:endParaRPr>
          </a:p>
          <a:p>
            <a:pPr algn="ctr"/>
            <a:r>
              <a:rPr lang="en-US" sz="3200" b="0" dirty="0" smtClean="0">
                <a:latin typeface="BernhardMod BT" pitchFamily="18" charset="0"/>
              </a:rPr>
              <a:t>These are single bonds, and one of the bonds in double or triple bonds.</a:t>
            </a:r>
            <a:endParaRPr lang="en-US" sz="3200" b="0" dirty="0">
              <a:latin typeface="BernhardMod BT" pitchFamily="18" charset="0"/>
            </a:endParaRPr>
          </a:p>
        </p:txBody>
      </p:sp>
      <p:pic>
        <p:nvPicPr>
          <p:cNvPr id="9" name="Content Placeholder 8" descr="sigma bond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" y="2819400"/>
            <a:ext cx="4391319" cy="32766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533400"/>
            <a:ext cx="4041775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500" u="sng" dirty="0" smtClean="0">
                <a:solidFill>
                  <a:srgbClr val="996633"/>
                </a:solidFill>
                <a:latin typeface="BernhardMod BT" pitchFamily="18" charset="0"/>
              </a:rPr>
              <a:t>Pi Bonds (</a:t>
            </a:r>
            <a:r>
              <a:rPr lang="en-US" sz="3500" u="sng" dirty="0" smtClean="0">
                <a:solidFill>
                  <a:srgbClr val="996633"/>
                </a:solidFill>
                <a:latin typeface="BernhardMod BT" pitchFamily="18" charset="0"/>
                <a:sym typeface="Symbol"/>
              </a:rPr>
              <a:t>)</a:t>
            </a:r>
            <a:endParaRPr lang="en-US" sz="3500" b="0" dirty="0" smtClean="0">
              <a:latin typeface="BernhardMod BT" pitchFamily="18" charset="0"/>
              <a:sym typeface="Symbol"/>
            </a:endParaRPr>
          </a:p>
          <a:p>
            <a:pPr algn="ctr"/>
            <a:r>
              <a:rPr lang="en-US" sz="2900" b="0" dirty="0" smtClean="0">
                <a:latin typeface="BernhardMod BT" pitchFamily="18" charset="0"/>
              </a:rPr>
              <a:t>These are the second and third bonds in double or triple bonds.</a:t>
            </a:r>
            <a:endParaRPr lang="en-US" sz="2900" b="0" dirty="0">
              <a:latin typeface="BernhardMod BT" pitchFamily="18" charset="0"/>
            </a:endParaRPr>
          </a:p>
        </p:txBody>
      </p:sp>
      <p:pic>
        <p:nvPicPr>
          <p:cNvPr id="10" name="Content Placeholder 9" descr="simple pi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57800" y="2438400"/>
            <a:ext cx="3371850" cy="1352550"/>
          </a:xfrm>
        </p:spPr>
      </p:pic>
      <p:pic>
        <p:nvPicPr>
          <p:cNvPr id="11" name="Picture 10" descr="p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505200"/>
            <a:ext cx="2600325" cy="1762125"/>
          </a:xfrm>
          <a:prstGeom prst="rect">
            <a:avLst/>
          </a:prstGeom>
        </p:spPr>
      </p:pic>
      <p:pic>
        <p:nvPicPr>
          <p:cNvPr id="12" name="Picture 11" descr="triple bond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5486400"/>
            <a:ext cx="2847975" cy="100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131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VALENCE BOND THEORY</vt:lpstr>
      <vt:lpstr>Hydrogen</vt:lpstr>
      <vt:lpstr>Hydrogen Fluoride</vt:lpstr>
      <vt:lpstr>Water</vt:lpstr>
      <vt:lpstr>Slide 5</vt:lpstr>
      <vt:lpstr>Slide 6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VALENCE BOND THEORY</dc:title>
  <dc:creator>jhorwich</dc:creator>
  <cp:lastModifiedBy>jhorwich</cp:lastModifiedBy>
  <cp:revision>19</cp:revision>
  <dcterms:created xsi:type="dcterms:W3CDTF">2011-09-14T14:48:23Z</dcterms:created>
  <dcterms:modified xsi:type="dcterms:W3CDTF">2011-09-15T15:03:20Z</dcterms:modified>
</cp:coreProperties>
</file>